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jpeg" ContentType="image/jpeg"/>
  <Override PartName="/ppt/notesSlides/notesSlide15.xml" ContentType="application/vnd.openxmlformats-officedocument.presentationml.notesSlide+xml"/>
  <Override PartName="/ppt/media/image3.jpeg" ContentType="image/jpeg"/>
  <Override PartName="/ppt/notesSlides/notesSlide16.xml" ContentType="application/vnd.openxmlformats-officedocument.presentationml.notesSlide+xml"/>
  <Override PartName="/ppt/media/image4.jpeg" ContentType="image/jpeg"/>
  <Override PartName="/ppt/notesSlides/notesSlide17.xml" ContentType="application/vnd.openxmlformats-officedocument.presentationml.notesSlide+xml"/>
  <Override PartName="/ppt/media/image5.jpeg" ContentType="image/jpeg"/>
  <Override PartName="/ppt/notesSlides/notesSlide18.xml" ContentType="application/vnd.openxmlformats-officedocument.presentationml.notesSlide+xml"/>
  <Override PartName="/ppt/media/image6.jpeg" ContentType="image/jpeg"/>
  <Override PartName="/ppt/notesSlides/notesSlide19.xml" ContentType="application/vnd.openxmlformats-officedocument.presentationml.notesSlide+xml"/>
  <Override PartName="/ppt/media/image7.jpeg" ContentType="image/jpeg"/>
  <Override PartName="/ppt/notesSlides/notesSlide20.xml" ContentType="application/vnd.openxmlformats-officedocument.presentationml.notesSlide+xml"/>
  <Override PartName="/ppt/media/image8.jpeg" ContentType="image/jpeg"/>
  <Override PartName="/ppt/media/image9.jpe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0.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1.jpeg" ContentType="image/jpeg"/>
  <Override PartName="/ppt/notesSlides/notesSlide31.xml" ContentType="application/vnd.openxmlformats-officedocument.presentationml.notesSlide+xml"/>
  <Override PartName="/ppt/media/image12.jpeg" ContentType="image/jpeg"/>
  <Override PartName="/ppt/notesSlides/notesSlide32.xml" ContentType="application/vnd.openxmlformats-officedocument.presentationml.notesSlide+xml"/>
  <Override PartName="/ppt/media/image13.jpe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defRPr sz="1800"/>
            </a:pPr>
            <a:r>
              <a:t>Hello Everyone, I’m Darius Coelho and I will be presenting my work </a:t>
            </a:r>
          </a:p>
          <a:p>
            <a:pPr>
              <a:defRPr sz="1800"/>
            </a:pPr>
            <a:r>
              <a:t>Infomages which about Embedding data into thematic images</a:t>
            </a:r>
          </a:p>
          <a:p>
            <a:pPr>
              <a:defRPr sz="1800"/>
            </a:pPr>
            <a:r>
              <a:t>This work was supervised by my advisor Klaus Mueller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defRPr sz="1800"/>
            </a:pPr>
            <a:r>
              <a:t>leaving us with 224  Infomage-Like Graphics.</a:t>
            </a:r>
          </a:p>
          <a:p>
            <a:pPr>
              <a:defRPr sz="1800"/>
            </a:pPr>
            <a:r>
              <a:t>But it should be noted that we relaxed the condition for the image to be thematic so that we would have a larger set of images to study</a:t>
            </a:r>
          </a:p>
          <a:p>
            <a:pPr>
              <a:defRPr sz="1800"/>
            </a:pPr>
            <a:r>
              <a:t>We then used Google’s reverse lookup of images to see if we could identify the creators of these images.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lvl1pPr>
              <a:defRPr sz="1800"/>
            </a:lvl1pPr>
          </a:lstStyle>
          <a:p>
            <a:pPr/>
            <a:r>
              <a:t>We found that  a large chunk of graphics to be exact 188 were created by professional designers or design firms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lvl1pPr>
              <a:defRPr sz="1800"/>
            </a:lvl1pPr>
          </a:lstStyle>
          <a:p>
            <a:pPr/>
            <a:r>
              <a:t>We then coded each image based on the type of chart they used, the embedding method employed and if the image was thematic or contextual to the data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defRPr sz="1800"/>
            </a:pPr>
            <a:r>
              <a:t>So let's look at the chart types first. </a:t>
            </a:r>
          </a:p>
          <a:p>
            <a:pPr>
              <a:defRPr sz="1800"/>
            </a:pPr>
            <a:r>
              <a:t>We categorized the graphics we collected into seven categories based on their chart type.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defRPr sz="1800"/>
            </a:pPr>
            <a:r>
              <a:t>The first and most popular is bar charts which were present in about 41% of the graphics.</a:t>
            </a:r>
          </a:p>
          <a:p>
            <a:pPr>
              <a:defRPr sz="1800"/>
            </a:pPr>
            <a:r>
              <a:t>Here an image object is used to represent a bar in a bar chart, for example a man here represents the bars in a bar chart.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defRPr sz="1800"/>
            </a:pPr>
            <a:r>
              <a:t>The second most popular was the the pie chart which was present across 21.4% of the graphics.</a:t>
            </a:r>
          </a:p>
          <a:p>
            <a:pPr>
              <a:defRPr sz="1800"/>
            </a:pPr>
            <a:r>
              <a:t>Here a pie chart is embedded into an image object, </a:t>
            </a:r>
          </a:p>
          <a:p>
            <a:pPr>
              <a:defRPr sz="1800"/>
            </a:pPr>
            <a:r>
              <a:t>for example here a pie chart is embedded into this mans Kippah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defRPr sz="1800"/>
            </a:pPr>
            <a:r>
              <a:t>The next chart type is the single divided object covering 12.5%of the graphics.</a:t>
            </a:r>
          </a:p>
          <a:p>
            <a:pPr>
              <a:defRPr sz="1800"/>
            </a:pPr>
            <a:r>
              <a:t>As the name suggests it is an image object that has been divided into multiple regions where the regions’ length or area represents a data value. </a:t>
            </a:r>
          </a:p>
          <a:p>
            <a:pPr>
              <a:defRPr sz="1800"/>
            </a:pPr>
            <a:r>
              <a:t>In this case a the cakes layers represent the different data values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defRPr sz="1800"/>
            </a:pPr>
            <a:r>
              <a:t>Next we have the multiple resized objects type which were present in 11.2% of the graphics. </a:t>
            </a:r>
          </a:p>
          <a:p>
            <a:pPr>
              <a:defRPr sz="1800"/>
            </a:pPr>
            <a:r>
              <a:t>Here multiple objects in the image are resized to represent data values.</a:t>
            </a:r>
          </a:p>
          <a:p>
            <a:pPr>
              <a:defRPr sz="1800"/>
            </a:pPr>
            <a:r>
              <a:t>In this case multiple balloons of different sizes represent data values.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defRPr sz="1800"/>
            </a:pPr>
            <a:r>
              <a:t>Next 9.4% of the graphics consisted of line charts. </a:t>
            </a:r>
          </a:p>
          <a:p>
            <a:pPr>
              <a:defRPr sz="1800"/>
            </a:pPr>
            <a:r>
              <a:t>Here an image object, like the green straw or edge of the cheese represents data values over time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lvl1pPr>
              <a:defRPr sz="1800"/>
            </a:lvl1pPr>
          </a:lstStyle>
          <a:p>
            <a:pPr/>
            <a:r>
              <a:t>We also had a few scatter plots, 2.2 %, of the graphics, with various image objects representing points, axes and areas.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lvl1pPr>
              <a:defRPr sz="1800"/>
            </a:lvl1pPr>
          </a:lstStyle>
          <a:p>
            <a:pPr/>
            <a:r>
              <a:t>So let me start of by telling you what infomages are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lvl1pPr>
              <a:defRPr sz="1800"/>
            </a:lvl1pPr>
          </a:lstStyle>
          <a:p>
            <a:pPr/>
            <a:r>
              <a:t>Finally, all other visualizations that only occurred once such as sunburst charts or contour maps were put into the others category with covered 2.2% of the graphics.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lvl1pPr>
              <a:defRPr sz="1800"/>
            </a:lvl1pPr>
          </a:lstStyle>
          <a:p>
            <a:pPr/>
            <a:r>
              <a:t>Next, we categorized the graphics into four categories based on method used to embed the chart into the image.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defRPr sz="1800"/>
            </a:pPr>
            <a:r>
              <a:t>The first and most widely used technique is  the replicate and transform which were present in about 49.6% of the graphics.</a:t>
            </a:r>
          </a:p>
          <a:p>
            <a:pPr>
              <a:defRPr sz="1800"/>
            </a:pPr>
            <a:r>
              <a:t>In this method an image object is replicated and then transformed by resizing or reposition it. </a:t>
            </a:r>
          </a:p>
          <a:p>
            <a:pPr>
              <a:defRPr sz="1800"/>
            </a:pPr>
            <a:r>
              <a:t>In this image we consider the balloons to have been replicated, resized to represent data values, and repositioned in descending order of data values.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p>
            <a:pPr>
              <a:defRPr sz="1700"/>
            </a:pPr>
            <a:r>
              <a:t>Next we have the fill method which was employed in 29.5% of our set of graphics. </a:t>
            </a:r>
          </a:p>
          <a:p>
            <a:pPr>
              <a:defRPr sz="1700"/>
            </a:pPr>
            <a:r>
              <a:t>Here image objects are filled to represent data values. </a:t>
            </a:r>
          </a:p>
          <a:p>
            <a:pPr>
              <a:defRPr sz="1700"/>
            </a:pPr>
            <a:r>
              <a:t>In this case the men in the image were filled with a texture to different levels to represent data values.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defRPr sz="1700"/>
            </a:pPr>
            <a:r>
              <a:t>Next we have the overlay technique where the chart is overlaid on an image such that edges or objects in the background have a shape that is similar to the chart. </a:t>
            </a:r>
          </a:p>
          <a:p>
            <a:pPr>
              <a:defRPr sz="1700"/>
            </a:pPr>
            <a:r>
              <a:t>This method is employed in 15.6% of the graphics</a:t>
            </a:r>
          </a:p>
          <a:p>
            <a:pPr>
              <a:defRPr sz="1700"/>
            </a:pPr>
            <a:r>
              <a:t>In this graphic the curve created by this mathematical function matches the curve produced by the plants in the image.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defRPr sz="1700"/>
            </a:pPr>
            <a:r>
              <a:t>The final technique we observed was the cutout technique employed in 7.1% of the graphics.</a:t>
            </a:r>
          </a:p>
          <a:p>
            <a:pPr>
              <a:defRPr sz="1700"/>
            </a:pPr>
            <a:r>
              <a:t>This technique is straight forward, here the chart is used to cut out part of an image. </a:t>
            </a:r>
          </a:p>
          <a:p>
            <a:pPr>
              <a:defRPr sz="1700"/>
            </a:pPr>
            <a:r>
              <a:t>In this example a line or area chart was used to cut out the lower part of an image.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p>
            <a:pPr>
              <a:defRPr sz="1700"/>
            </a:pPr>
            <a:r>
              <a:t>Finally we examined if the graphics we collected contained thematic backgrounds</a:t>
            </a:r>
          </a:p>
          <a:p>
            <a:pPr>
              <a:defRPr sz="1700"/>
            </a:pPr>
            <a:r>
              <a:t>52.6% of the graphics used thematic backgrounds.</a:t>
            </a:r>
          </a:p>
          <a:p>
            <a:pPr>
              <a:defRPr sz="1700"/>
            </a:pPr>
            <a:r>
              <a:t>For example this graphic is thematic since it shows data about the perception of religious symbols at the workplace.</a:t>
            </a:r>
          </a:p>
          <a:p>
            <a:pPr>
              <a:defRPr sz="1700"/>
            </a:pPr>
            <a:r>
              <a:t>On the other hand 47.4% of the graphics did not use thematic backgrounds.</a:t>
            </a:r>
          </a:p>
          <a:p>
            <a:pPr>
              <a:defRPr sz="1700"/>
            </a:pPr>
            <a:r>
              <a:t>For example here a piece of cake is used to show data about reasons for not casting a vote in an election.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hape 418"/>
          <p:cNvSpPr/>
          <p:nvPr>
            <p:ph type="sldImg"/>
          </p:nvPr>
        </p:nvSpPr>
        <p:spPr>
          <a:prstGeom prst="rect">
            <a:avLst/>
          </a:prstGeom>
        </p:spPr>
        <p:txBody>
          <a:bodyPr/>
          <a:lstStyle/>
          <a:p>
            <a:pPr/>
          </a:p>
        </p:txBody>
      </p:sp>
      <p:sp>
        <p:nvSpPr>
          <p:cNvPr id="419" name="Shape 419"/>
          <p:cNvSpPr/>
          <p:nvPr>
            <p:ph type="body" sz="quarter" idx="1"/>
          </p:nvPr>
        </p:nvSpPr>
        <p:spPr>
          <a:prstGeom prst="rect">
            <a:avLst/>
          </a:prstGeom>
        </p:spPr>
        <p:txBody>
          <a:bodyPr/>
          <a:lstStyle>
            <a:lvl1pPr>
              <a:defRPr sz="1700"/>
            </a:lvl1pPr>
          </a:lstStyle>
          <a:p>
            <a:pPr/>
            <a:r>
              <a:t>Based on what we learnt from our survey, we created an infomage design tool that allows users to create such graphics with relative ease.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defRPr sz="1600"/>
            </a:pPr>
            <a:r>
              <a:t>So let me give you an overview of or tool’s workflow.</a:t>
            </a:r>
          </a:p>
          <a:p>
            <a:pPr>
              <a:defRPr sz="1600"/>
            </a:pPr>
            <a:r>
              <a:t>The user starts off by loading in a data file. </a:t>
            </a:r>
          </a:p>
          <a:p>
            <a:pPr>
              <a:defRPr sz="1600"/>
            </a:pPr>
            <a:r>
              <a:t>Our tool first retrieves images related to the data.  </a:t>
            </a:r>
          </a:p>
          <a:p>
            <a:pPr>
              <a:defRPr sz="1600"/>
            </a:pPr>
            <a:r>
              <a:t>We do this by extracting the attribute labels as well as the name of the dataset and use this information to retrieve images from a search engine such as google images. </a:t>
            </a:r>
          </a:p>
          <a:p>
            <a:pPr>
              <a:defRPr sz="1600"/>
            </a:pPr>
            <a:r>
              <a:t>We also allow the user to import an external image.</a:t>
            </a:r>
          </a:p>
          <a:p>
            <a:pPr>
              <a:defRPr sz="1600"/>
            </a:pPr>
            <a:r>
              <a:t>Once the images have been retrieved or the user imports an external image, the user moves on to the data embedding process. </a:t>
            </a:r>
          </a:p>
          <a:p>
            <a:pPr>
              <a:defRPr sz="1600"/>
            </a:pPr>
            <a:r>
              <a:t>The user can select from two of the surveyed embedding methods.</a:t>
            </a:r>
          </a:p>
          <a:p>
            <a:pPr>
              <a:defRPr sz="1600"/>
            </a:pPr>
            <a:r>
              <a:t>fill and overlay</a:t>
            </a:r>
          </a:p>
          <a:p>
            <a:pPr>
              <a:defRPr sz="1600"/>
            </a:pPr>
            <a:r>
              <a:t>each method supports multiple chart types.</a:t>
            </a:r>
          </a:p>
          <a:p>
            <a:pPr>
              <a:defRPr sz="1600"/>
            </a:pPr>
            <a:r>
              <a:t>The embedding method can at time cause some chart distortion, thus the next step of our tool is distortion estimation. </a:t>
            </a:r>
          </a:p>
          <a:p>
            <a:pPr>
              <a:defRPr sz="1600"/>
            </a:pPr>
            <a:r>
              <a:t>Based on previous studies, we developed methods to compute the amount of distortion introduced to a graphic</a:t>
            </a:r>
          </a:p>
          <a:p>
            <a:pPr>
              <a:defRPr sz="1600"/>
            </a:pPr>
            <a:r>
              <a:t>We also developed methods to optimize the distortion. </a:t>
            </a:r>
          </a:p>
          <a:p>
            <a:pPr>
              <a:defRPr sz="1600"/>
            </a:pPr>
            <a:r>
              <a:t>Once the user is satisfied that the distortion is acceptable, he or she moves on to the post processing step.</a:t>
            </a:r>
          </a:p>
          <a:p>
            <a:pPr>
              <a:defRPr sz="1600"/>
            </a:pPr>
            <a:r>
              <a:t>This involves chart styling such as changing colors or adding glows to chart elements or filtering the background image as well as stying the fonts.</a:t>
            </a:r>
          </a:p>
          <a:p>
            <a:pPr>
              <a:defRPr sz="1600"/>
            </a:pPr>
            <a:r>
              <a:t>Thus creating the final infomage.</a:t>
            </a:r>
          </a:p>
          <a:p>
            <a:pPr>
              <a:defRPr sz="1600"/>
            </a:pPr>
            <a:r>
              <a:t>Due to the time limit, I will only discuss the details of our data embedding and distortion estimation method.</a:t>
            </a:r>
          </a:p>
          <a:p>
            <a:pPr>
              <a:defRPr sz="1600"/>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defRPr sz="1700"/>
            </a:pPr>
            <a:r>
              <a:t>Lets start with the embedding techniques. We focus on the fill and overlay techniques in this work.</a:t>
            </a:r>
          </a:p>
          <a:p>
            <a:pPr>
              <a:defRPr sz="1700"/>
            </a:pPr>
            <a:r>
              <a:t>We exclude the Replicate and Transform technique as it has been well studied and implemented in tools such as DDG by kim et al, data ink by xia et al and info nice by wang et al</a:t>
            </a:r>
          </a:p>
          <a:p>
            <a:pPr>
              <a:defRPr sz="1700"/>
            </a:pPr>
            <a:r>
              <a:t>We also exclude the cut out technique as it is straight forward and was not very popular among designers.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lvl1pPr>
              <a:defRPr sz="1800"/>
            </a:lvl1pPr>
          </a:lstStyle>
          <a:p>
            <a:pPr/>
            <a:r>
              <a:t>Infomages are a type of infographic</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defRPr sz="1800"/>
            </a:pPr>
            <a:r>
              <a:t>So lets start with the fill method. </a:t>
            </a:r>
          </a:p>
          <a:p>
            <a:pPr>
              <a:defRPr sz="1800"/>
            </a:pPr>
            <a:r>
              <a:t>Given a dataset and image, in this case data about lipstick brands</a:t>
            </a:r>
          </a:p>
          <a:p>
            <a:pPr>
              <a:defRPr sz="1800"/>
            </a:pPr>
            <a:r>
              <a:t>We can embed the chart into the woman’s lips to create infomage</a:t>
            </a:r>
          </a:p>
          <a:p>
            <a:pPr>
              <a:defRPr sz="1800"/>
            </a:pPr>
            <a:r>
              <a:t>To accomplish this, the user must first roughly select the object region, in this case the lips </a:t>
            </a:r>
          </a:p>
          <a:p>
            <a:pPr>
              <a:defRPr sz="1800"/>
            </a:pPr>
            <a:r>
              <a:t>We use this marking to guide the grabcut segmentation algorithm to segment out the lips and create a mask</a:t>
            </a:r>
          </a:p>
          <a:p>
            <a:pPr>
              <a:defRPr sz="1800"/>
            </a:pPr>
            <a:r>
              <a:t>This mask is then used to fill the pie chart into the lips and create an infomage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defRPr sz="1700"/>
            </a:pPr>
            <a:r>
              <a:t>Our fill technique can be used to support pie charts, the single divided objects or a bar chart.</a:t>
            </a:r>
          </a:p>
          <a:p>
            <a:pPr>
              <a:defRPr sz="1700"/>
            </a:pPr>
            <a:r>
              <a:t>In pie charts the area can be divided based on the angle, area or arc length of each segment.</a:t>
            </a:r>
          </a:p>
          <a:p>
            <a:pPr>
              <a:defRPr sz="1700"/>
            </a:pPr>
            <a:r>
              <a:t>The single divided object and bar chart can be filled based on length or areas of the image objects.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defRPr sz="1800"/>
            </a:pPr>
            <a:r>
              <a:t>The other embedding method we support is the overlay method. </a:t>
            </a:r>
          </a:p>
          <a:p>
            <a:pPr>
              <a:defRPr sz="1800"/>
            </a:pPr>
            <a:r>
              <a:t>Here we have a dataset showing the number of UFO sightings reported over the years</a:t>
            </a:r>
          </a:p>
          <a:p>
            <a:pPr>
              <a:defRPr sz="1800"/>
            </a:pPr>
            <a:r>
              <a:t>and an image of a flying saucer attacking earth for our infomage</a:t>
            </a:r>
          </a:p>
          <a:p>
            <a:pPr>
              <a:defRPr sz="1800"/>
            </a:pPr>
            <a:r>
              <a:t>To create an infomage we must overlay the chart on an appropriate image region</a:t>
            </a:r>
          </a:p>
          <a:p>
            <a:pPr>
              <a:defRPr sz="1800"/>
            </a:pPr>
            <a:r>
              <a:t>We do this by computing the regression line of data to represent the overall trend and detecting the hough lines in an image.</a:t>
            </a:r>
          </a:p>
          <a:p>
            <a:pPr>
              <a:defRPr sz="1800"/>
            </a:pPr>
            <a:r>
              <a:t>We then find a matching hough line that has a slope that is closest to that of the regression line</a:t>
            </a:r>
          </a:p>
          <a:p>
            <a:pPr>
              <a:defRPr sz="1700"/>
            </a:pPr>
            <a:r>
              <a:t>We then use this hough line to determine the position of our chart by overlapping the centers of the hough line and regression line.</a:t>
            </a:r>
          </a:p>
          <a:p>
            <a:pPr>
              <a:defRPr sz="1700"/>
            </a:pPr>
            <a:r>
              <a:t>And create our infomage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defRPr sz="1800"/>
            </a:pPr>
            <a:r>
              <a:t>With the overlay method we support line, bar and pie charts.</a:t>
            </a:r>
          </a:p>
          <a:p>
            <a:pPr>
              <a:defRPr sz="1800"/>
            </a:pPr>
            <a:r>
              <a:t>However, for pie charts we use hough circles instead of hough lines.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hape 557"/>
          <p:cNvSpPr/>
          <p:nvPr>
            <p:ph type="sldImg"/>
          </p:nvPr>
        </p:nvSpPr>
        <p:spPr>
          <a:prstGeom prst="rect">
            <a:avLst/>
          </a:prstGeom>
        </p:spPr>
        <p:txBody>
          <a:bodyPr/>
          <a:lstStyle/>
          <a:p>
            <a:pPr/>
          </a:p>
        </p:txBody>
      </p:sp>
      <p:sp>
        <p:nvSpPr>
          <p:cNvPr id="558" name="Shape 558"/>
          <p:cNvSpPr/>
          <p:nvPr>
            <p:ph type="body" sz="quarter" idx="1"/>
          </p:nvPr>
        </p:nvSpPr>
        <p:spPr>
          <a:prstGeom prst="rect">
            <a:avLst/>
          </a:prstGeom>
        </p:spPr>
        <p:txBody>
          <a:bodyPr/>
          <a:lstStyle/>
          <a:p>
            <a:pPr>
              <a:defRPr sz="1800"/>
            </a:pPr>
            <a:r>
              <a:t>The embedding methods, especially the fill method adds some distortion to the chart. </a:t>
            </a:r>
          </a:p>
          <a:p>
            <a:pPr>
              <a:defRPr sz="1800"/>
            </a:pPr>
            <a:r>
              <a:t>In case of the fill method,  the areas, angles or lengths of the segments may not match that of the proportions of original data. </a:t>
            </a:r>
          </a:p>
          <a:p>
            <a:pPr>
              <a:defRPr sz="1800"/>
            </a:pPr>
            <a:r>
              <a:t>And In the case of the overlay charts, the line chart or bar chart can be distorted by choosing an inappropriate aspect ratio or changing the range of the y-axis to the change the perception of the trend.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defRPr sz="1700"/>
            </a:pPr>
            <a:r>
              <a:t>To report such distortions we compute the difference between the actual data and the plotted values.</a:t>
            </a:r>
          </a:p>
          <a:p>
            <a:pPr>
              <a:defRPr sz="1700"/>
            </a:pPr>
            <a:r>
              <a:t>In fill charts we compute the plotted values by measuring the area, angles and length of segments in the infomage.</a:t>
            </a:r>
          </a:p>
          <a:p>
            <a:pPr>
              <a:defRPr sz="1700"/>
            </a:pPr>
            <a:r>
              <a:t>We then report the difference between these values and the actual data as an average percent error across all segments. </a:t>
            </a:r>
          </a:p>
          <a:p>
            <a:pPr>
              <a:defRPr sz="1700"/>
            </a:pPr>
            <a:r>
              <a:t>This error informs the user that on average their infomage may cause viewers to over or underestimate the data value of each segment by the reported percentage.</a:t>
            </a:r>
          </a:p>
          <a:p>
            <a:pPr>
              <a:defRPr sz="1700"/>
            </a:pPr>
            <a:r>
              <a:t>In the case of overlay charts we detect the if the intersection of the x and y axes is 0 </a:t>
            </a:r>
          </a:p>
          <a:p>
            <a:pPr>
              <a:defRPr sz="1700"/>
            </a:pPr>
            <a:r>
              <a:t>and if the average slope between plotted data points is 45 as stated by the 45 banking rule. </a:t>
            </a:r>
          </a:p>
          <a:p>
            <a:pPr>
              <a:defRPr sz="1700"/>
            </a:pPr>
            <a:r>
              <a:t>We also report the difference between the computed slope and offset of the origin as a percentage error.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defRPr sz="1700"/>
            </a:pPr>
            <a:r>
              <a:t>In addition to computing the distortion we also provide methods to optimize the distortion.</a:t>
            </a:r>
          </a:p>
          <a:p>
            <a:pPr>
              <a:defRPr sz="1700"/>
            </a:pPr>
            <a:r>
              <a:t>For fill style charts we optimize the distortion using the simulated annealing method. </a:t>
            </a:r>
          </a:p>
          <a:p>
            <a:pPr>
              <a:defRPr sz="1700"/>
            </a:pPr>
            <a:r>
              <a:t>This method basically varies the distortion until an optimal level is achieved</a:t>
            </a:r>
          </a:p>
          <a:p>
            <a:pPr>
              <a:defRPr sz="1700"/>
            </a:pPr>
            <a:r>
              <a:t>Here we add/subtract small random noise from the data values while ensuring their sum is equal to that of the original values</a:t>
            </a:r>
          </a:p>
          <a:p>
            <a:pPr>
              <a:defRPr sz="1700"/>
            </a:pPr>
            <a:r>
              <a:t>We then compute the chart distortion, that is the average error based on area, angle and length</a:t>
            </a:r>
          </a:p>
          <a:p>
            <a:pPr>
              <a:defRPr sz="1700"/>
            </a:pPr>
            <a:r>
              <a:t>If this error is lower than the previous error we accept the distortion, </a:t>
            </a:r>
          </a:p>
          <a:p>
            <a:pPr>
              <a:defRPr sz="1700"/>
            </a:pPr>
            <a:r>
              <a:t>We keep doing this until the change in error is extremely small for repeated iterations or if a decay function converges. </a:t>
            </a:r>
          </a:p>
          <a:p>
            <a:pPr>
              <a:defRPr sz="1700"/>
            </a:pPr>
            <a:r>
              <a:t>It should be noted that we also accept higher error values at random. This is done to avoid hitting local minimas.</a:t>
            </a:r>
          </a:p>
          <a:p>
            <a:pPr>
              <a:defRPr sz="1700"/>
            </a:pPr>
            <a:r>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p>
            <a:pPr>
              <a:defRPr sz="1700"/>
            </a:pPr>
            <a:r>
              <a:t>To optimize the distortion in overlay charts caused due to the aspect ratio.</a:t>
            </a:r>
          </a:p>
          <a:p>
            <a:pPr>
              <a:defRPr sz="1700"/>
            </a:pPr>
            <a:r>
              <a:t>We compute the optimal aspect ratio by baking to 45 degrees using the Average-Absolute-Slope Banking method developed by Cleveland</a:t>
            </a:r>
          </a:p>
          <a:p>
            <a:pPr>
              <a:defRPr sz="1700"/>
            </a:pPr>
            <a:r>
              <a:t>The aspect ratio is approximated by this formula where M is the…..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hape 624"/>
          <p:cNvSpPr/>
          <p:nvPr>
            <p:ph type="sldImg"/>
          </p:nvPr>
        </p:nvSpPr>
        <p:spPr>
          <a:prstGeom prst="rect">
            <a:avLst/>
          </a:prstGeom>
        </p:spPr>
        <p:txBody>
          <a:bodyPr/>
          <a:lstStyle/>
          <a:p>
            <a:pPr/>
          </a:p>
        </p:txBody>
      </p:sp>
      <p:sp>
        <p:nvSpPr>
          <p:cNvPr id="625" name="Shape 625"/>
          <p:cNvSpPr/>
          <p:nvPr>
            <p:ph type="body" sz="quarter" idx="1"/>
          </p:nvPr>
        </p:nvSpPr>
        <p:spPr>
          <a:prstGeom prst="rect">
            <a:avLst/>
          </a:prstGeom>
        </p:spPr>
        <p:txBody>
          <a:bodyPr/>
          <a:lstStyle>
            <a:lvl1pPr>
              <a:defRPr sz="1800"/>
            </a:lvl1pPr>
          </a:lstStyle>
          <a:p>
            <a:pPr/>
            <a:r>
              <a:t>These methods are all packed into a windows based interface shown here.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lvl1pPr>
              <a:defRPr sz="1800"/>
            </a:lvl1pPr>
          </a:lstStyle>
          <a:p>
            <a:pPr/>
            <a:r>
              <a:t>The final part of this work was a user study that tested our design tool.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lvl1pPr>
              <a:defRPr sz="1800"/>
            </a:lvl1pPr>
          </a:lstStyle>
          <a:p>
            <a:pPr/>
            <a:r>
              <a:t>that consist of a data chart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defRPr sz="1800"/>
            </a:pPr>
            <a:r>
              <a:t>For the study we recruited 5 participants- 4 males and 1 female who were all grad students</a:t>
            </a:r>
          </a:p>
          <a:p>
            <a:pPr>
              <a:defRPr sz="1800"/>
            </a:pPr>
            <a:r>
              <a:t>They were first given a tutorial and allowed to practice interacting with our tool. On average this took them 21 minutes</a:t>
            </a:r>
          </a:p>
          <a:p>
            <a:pPr>
              <a:defRPr sz="1800"/>
            </a:pPr>
            <a:r>
              <a:t>Next, they had to perform two main tasks for the study.</a:t>
            </a:r>
          </a:p>
          <a:p>
            <a:pPr>
              <a:defRPr sz="1800"/>
            </a:pPr>
            <a:r>
              <a:t>The first was a replication task  where they had to replicate one overlay chart and two fill charts  a single object and multiple object fill chart</a:t>
            </a:r>
          </a:p>
          <a:p>
            <a:pPr>
              <a:defRPr sz="1800"/>
            </a:pPr>
            <a:r>
              <a:t>The second task was a creation task. They were given multiple datasets and the could select any dataset they liked and create an infomage of their choice with it. </a:t>
            </a:r>
          </a:p>
          <a:p>
            <a:pPr>
              <a:defRPr sz="1800"/>
            </a:pPr>
            <a:r>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hape 655"/>
          <p:cNvSpPr/>
          <p:nvPr>
            <p:ph type="sldImg"/>
          </p:nvPr>
        </p:nvSpPr>
        <p:spPr>
          <a:prstGeom prst="rect">
            <a:avLst/>
          </a:prstGeom>
        </p:spPr>
        <p:txBody>
          <a:bodyPr/>
          <a:lstStyle/>
          <a:p>
            <a:pPr/>
          </a:p>
        </p:txBody>
      </p:sp>
      <p:sp>
        <p:nvSpPr>
          <p:cNvPr id="656" name="Shape 656"/>
          <p:cNvSpPr/>
          <p:nvPr>
            <p:ph type="body" sz="quarter" idx="1"/>
          </p:nvPr>
        </p:nvSpPr>
        <p:spPr>
          <a:prstGeom prst="rect">
            <a:avLst/>
          </a:prstGeom>
        </p:spPr>
        <p:txBody>
          <a:bodyPr/>
          <a:lstStyle/>
          <a:p>
            <a:pPr>
              <a:defRPr sz="1700"/>
            </a:pPr>
            <a:r>
              <a:t>We studied three main aspects. </a:t>
            </a:r>
          </a:p>
          <a:p>
            <a:pPr>
              <a:defRPr sz="1700"/>
            </a:pPr>
            <a:r>
              <a:t>The first is the tools functionality</a:t>
            </a:r>
          </a:p>
          <a:p>
            <a:pPr>
              <a:defRPr sz="1700"/>
            </a:pPr>
            <a:r>
              <a:t>The participants took an average of 4 minutes and 49 sec to replicate a single infomage and 13:11 to create one from scratch</a:t>
            </a:r>
          </a:p>
          <a:p>
            <a:pPr>
              <a:defRPr sz="1700"/>
            </a:pPr>
            <a:r>
              <a:t>It should be noted that they spent more time with the overlay charts as those charts had more elements to play with during the post processing such as line or bar glows, axis formatting and more</a:t>
            </a:r>
          </a:p>
          <a:p>
            <a:pPr>
              <a:defRPr sz="1700"/>
            </a:pPr>
            <a:r>
              <a:t>Next we asked the participants to rate our tool usefulness with a 5 pt likert scale</a:t>
            </a:r>
          </a:p>
          <a:p>
            <a:pPr>
              <a:defRPr sz="1700"/>
            </a:pPr>
            <a:r>
              <a:t>They rated the tool as easy to use with an avg rating of 4.3</a:t>
            </a:r>
          </a:p>
          <a:p>
            <a:pPr>
              <a:defRPr sz="1700"/>
            </a:pPr>
            <a:r>
              <a:t>They also agreed that it was easy to learn with rating of 4.6</a:t>
            </a:r>
          </a:p>
          <a:p>
            <a:pPr>
              <a:defRPr sz="1700"/>
            </a:pPr>
          </a:p>
          <a:p>
            <a:pPr>
              <a:defRPr sz="1700"/>
            </a:pPr>
            <a:r>
              <a:t>While they gave it a lower score when asked if it performed as expected. </a:t>
            </a:r>
          </a:p>
          <a:p>
            <a:pPr>
              <a:defRPr sz="1700"/>
            </a:pPr>
            <a:r>
              <a:t>They state that at times the segmentation was not accurate although it was easy to perform</a:t>
            </a:r>
          </a:p>
          <a:p>
            <a:pPr>
              <a:defRPr sz="1700"/>
            </a:pPr>
            <a:r>
              <a:t>They also stated that the placement of line charts was not perfect and appeared at locations they did not expect</a:t>
            </a:r>
          </a:p>
          <a:p>
            <a:pPr/>
          </a:p>
          <a:p>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defRPr sz="1700"/>
            </a:pPr>
            <a:r>
              <a:t>Second we asked the participants what they thought of the distortion estimation.</a:t>
            </a:r>
          </a:p>
          <a:p>
            <a:pPr>
              <a:defRPr sz="1700"/>
            </a:pPr>
            <a:r>
              <a:t>They all stated that they understood what the distortion values indicated</a:t>
            </a:r>
          </a:p>
          <a:p>
            <a:pPr>
              <a:defRPr sz="1700"/>
            </a:pPr>
            <a:r>
              <a:t>However they also stated that they did not know what level of distortion would be acceptable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hape 669"/>
          <p:cNvSpPr/>
          <p:nvPr>
            <p:ph type="sldImg"/>
          </p:nvPr>
        </p:nvSpPr>
        <p:spPr>
          <a:prstGeom prst="rect">
            <a:avLst/>
          </a:prstGeom>
        </p:spPr>
        <p:txBody>
          <a:bodyPr/>
          <a:lstStyle/>
          <a:p>
            <a:pPr/>
          </a:p>
        </p:txBody>
      </p:sp>
      <p:sp>
        <p:nvSpPr>
          <p:cNvPr id="670" name="Shape 670"/>
          <p:cNvSpPr/>
          <p:nvPr>
            <p:ph type="body" sz="quarter" idx="1"/>
          </p:nvPr>
        </p:nvSpPr>
        <p:spPr>
          <a:prstGeom prst="rect">
            <a:avLst/>
          </a:prstGeom>
        </p:spPr>
        <p:txBody>
          <a:bodyPr/>
          <a:lstStyle/>
          <a:p>
            <a:pPr>
              <a:defRPr sz="1700"/>
            </a:pPr>
            <a:r>
              <a:t>Finally, the participants liked our image suggestion feature</a:t>
            </a:r>
          </a:p>
          <a:p>
            <a:pPr>
              <a:defRPr sz="1700"/>
            </a:pPr>
            <a:r>
              <a:t>but stated that they could find better images on their own </a:t>
            </a:r>
          </a:p>
          <a:p>
            <a:pPr>
              <a:defRPr sz="1700"/>
            </a:pPr>
            <a:r>
              <a:t>and the did so during the study.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defRPr sz="1700"/>
            </a:pPr>
            <a:r>
              <a:t>So to summarize, </a:t>
            </a:r>
          </a:p>
          <a:p>
            <a:pPr>
              <a:defRPr sz="1700"/>
            </a:pPr>
            <a:r>
              <a:t>we conducted a study of existing infomage</a:t>
            </a:r>
          </a:p>
          <a:p>
            <a:pPr>
              <a:defRPr sz="1700"/>
            </a:pPr>
            <a:r>
              <a:t>and based on what we learnt in the study </a:t>
            </a:r>
          </a:p>
          <a:p>
            <a:pPr>
              <a:defRPr sz="1700"/>
            </a:pPr>
            <a:r>
              <a:t>we created a design tool that helps users easily create infomages </a:t>
            </a:r>
          </a:p>
          <a:p>
            <a:pPr>
              <a:defRPr sz="1700"/>
            </a:pPr>
            <a:r>
              <a:t>as well as estimate distortion in these images. </a:t>
            </a:r>
          </a:p>
          <a:p>
            <a:pPr>
              <a:defRPr sz="1700"/>
            </a:pPr>
            <a:r>
              <a:t>We also conducted a usability study that showed that in general users found the tool easy to use.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Shape 679"/>
          <p:cNvSpPr/>
          <p:nvPr>
            <p:ph type="sldImg"/>
          </p:nvPr>
        </p:nvSpPr>
        <p:spPr>
          <a:prstGeom prst="rect">
            <a:avLst/>
          </a:prstGeom>
        </p:spPr>
        <p:txBody>
          <a:bodyPr/>
          <a:lstStyle/>
          <a:p>
            <a:pPr/>
          </a:p>
        </p:txBody>
      </p:sp>
      <p:sp>
        <p:nvSpPr>
          <p:cNvPr id="680" name="Shape 680"/>
          <p:cNvSpPr/>
          <p:nvPr>
            <p:ph type="body" sz="quarter" idx="1"/>
          </p:nvPr>
        </p:nvSpPr>
        <p:spPr>
          <a:prstGeom prst="rect">
            <a:avLst/>
          </a:prstGeom>
        </p:spPr>
        <p:txBody>
          <a:bodyPr/>
          <a:lstStyle/>
          <a:p>
            <a:pPr>
              <a:defRPr sz="1700"/>
            </a:pPr>
            <a:r>
              <a:t>However this is a first step and there are several aspects that can be improved in the future.</a:t>
            </a:r>
          </a:p>
          <a:p>
            <a:pPr>
              <a:defRPr sz="1700"/>
            </a:pPr>
            <a:r>
              <a:t>The first is to somehow define a good level of distortion. This is an extremely difficult task and requires a large scale user study</a:t>
            </a:r>
          </a:p>
          <a:p>
            <a:pPr>
              <a:defRPr sz="1700"/>
            </a:pPr>
            <a:r>
              <a:t>Next is to develop better image retrieval as it is something that users mentioned</a:t>
            </a:r>
          </a:p>
          <a:p>
            <a:pPr>
              <a:defRPr sz="1700"/>
            </a:pPr>
            <a:r>
              <a:t>They also pointed out that our segmentation and alignment method could more accurate so that is something else that can be improved.  </a:t>
            </a:r>
          </a:p>
          <a:p>
            <a:pPr>
              <a:defRPr sz="1700"/>
            </a:pPr>
            <a:r>
              <a:t>Finally, we hope to extend our embedding methods to a full automatic approach.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Shape 690"/>
          <p:cNvSpPr/>
          <p:nvPr>
            <p:ph type="sldImg"/>
          </p:nvPr>
        </p:nvSpPr>
        <p:spPr>
          <a:prstGeom prst="rect">
            <a:avLst/>
          </a:prstGeom>
        </p:spPr>
        <p:txBody>
          <a:bodyPr/>
          <a:lstStyle/>
          <a:p>
            <a:pPr/>
          </a:p>
        </p:txBody>
      </p:sp>
      <p:sp>
        <p:nvSpPr>
          <p:cNvPr id="691" name="Shape 691"/>
          <p:cNvSpPr/>
          <p:nvPr>
            <p:ph type="body" sz="quarter" idx="1"/>
          </p:nvPr>
        </p:nvSpPr>
        <p:spPr>
          <a:prstGeom prst="rect">
            <a:avLst/>
          </a:prstGeom>
        </p:spPr>
        <p:txBody>
          <a:bodyPr/>
          <a:lstStyle/>
          <a:p>
            <a:pPr/>
            <a:r>
              <a:t>Thank you.</a:t>
            </a:r>
          </a:p>
          <a:p>
            <a:pPr/>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defRPr sz="1800"/>
            </a:pPr>
            <a:r>
              <a:t>that is embedded into a thematic image </a:t>
            </a:r>
          </a:p>
          <a:p>
            <a:pPr>
              <a:defRPr sz="1800"/>
            </a:pPr>
            <a:r>
              <a:t>This example was created by peter orntoft and shows data about the perception of wearing a burkha in the work place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a:defRPr sz="1800"/>
            </a:pPr>
            <a:r>
              <a:t>So why study infomages.</a:t>
            </a:r>
          </a:p>
          <a:p>
            <a:pPr>
              <a:defRPr sz="1800"/>
            </a:pPr>
            <a:r>
              <a:t>First, they have been gaining popularity and often appear in newspapers or blogposts.</a:t>
            </a:r>
          </a:p>
          <a:p>
            <a:pPr>
              <a:defRPr sz="1800"/>
            </a:pPr>
            <a:r>
              <a:t>Second, their properties have been shown to be beneficial by previous studies</a:t>
            </a:r>
          </a:p>
          <a:p>
            <a:pPr>
              <a:defRPr sz="1800"/>
            </a:pPr>
            <a:r>
              <a:t>They contain human recognizable objects and visual embellishments</a:t>
            </a:r>
          </a:p>
          <a:p>
            <a:pPr>
              <a:defRPr sz="1800"/>
            </a:pPr>
            <a:r>
              <a:t>which have been shown  to promote engagement</a:t>
            </a:r>
          </a:p>
          <a:p>
            <a:pPr>
              <a:defRPr sz="1800"/>
            </a:pPr>
            <a:r>
              <a:t>and have also been linked to improved memorability</a:t>
            </a:r>
          </a:p>
          <a:p>
            <a:pPr>
              <a:defRPr sz="1800"/>
            </a:pPr>
            <a:r>
              <a:t>However, these graphics are difficult to design and have mostly been produced by profession designers.</a:t>
            </a:r>
          </a:p>
          <a:p>
            <a:pPr>
              <a:defRPr sz="1800"/>
            </a:pPr>
            <a:r>
              <a:t>Our work aims to make the design of such infomages more accessible to novices by creating a novel design tool.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defRPr sz="1800"/>
            </a:pPr>
            <a:r>
              <a:t>But before creating our design tool, we first conducted a survey of existing infomages. </a:t>
            </a:r>
          </a:p>
          <a:p>
            <a:pPr>
              <a:defRPr sz="1800"/>
            </a:pPr>
            <a:r>
              <a:t>We wanted to first understand how professionals have gone about creating these graphics and then apply these principles to our tool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defRPr sz="1800"/>
            </a:pPr>
            <a:r>
              <a:t>So we first collected a set of images for survey.</a:t>
            </a:r>
          </a:p>
          <a:p>
            <a:pPr>
              <a:defRPr sz="1800"/>
            </a:pPr>
            <a:r>
              <a:t>We used the term photographic infographic to retrieve infomage-like graphics using google images and pinterest. </a:t>
            </a:r>
          </a:p>
          <a:p>
            <a:pPr>
              <a:defRPr sz="1800"/>
            </a:pPr>
            <a:r>
              <a:t>We also used the `related images’ feature of these websites </a:t>
            </a:r>
          </a:p>
          <a:p>
            <a:pPr>
              <a:defRPr sz="1800"/>
            </a:pPr>
            <a:r>
              <a:t>to recursively collect more images related to the initial results.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defRPr sz="1800"/>
            </a:pPr>
            <a:r>
              <a:t>We collected an intial set of 1638 images </a:t>
            </a:r>
          </a:p>
          <a:p>
            <a:pPr>
              <a:defRPr sz="1800"/>
            </a:pPr>
            <a:r>
              <a:t>We then filtered images that did not fit the definition of an infomage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nSpc>
                <a:spcPct val="120000"/>
              </a:lnSpc>
              <a:spcBef>
                <a:spcPts val="0"/>
              </a:spcBef>
              <a:buSzTx/>
              <a:buNone/>
              <a:defRPr sz="9800"/>
            </a:lvl1pPr>
            <a:lvl2pPr marL="0" indent="0">
              <a:lnSpc>
                <a:spcPct val="120000"/>
              </a:lnSpc>
              <a:spcBef>
                <a:spcPts val="0"/>
              </a:spcBef>
              <a:buSzTx/>
              <a:buNone/>
              <a:defRPr sz="9800"/>
            </a:lvl2pPr>
            <a:lvl3pPr marL="0" indent="0">
              <a:lnSpc>
                <a:spcPct val="120000"/>
              </a:lnSpc>
              <a:spcBef>
                <a:spcPts val="0"/>
              </a:spcBef>
              <a:buSzTx/>
              <a:buNone/>
              <a:defRPr sz="9800"/>
            </a:lvl3pPr>
            <a:lvl4pPr marL="0" indent="0">
              <a:lnSpc>
                <a:spcPct val="120000"/>
              </a:lnSpc>
              <a:spcBef>
                <a:spcPts val="0"/>
              </a:spcBef>
              <a:buSzTx/>
              <a:buNone/>
              <a:defRPr sz="9800"/>
            </a:lvl4pPr>
            <a:lvl5pPr marL="0" indent="0">
              <a:lnSpc>
                <a:spcPct val="120000"/>
              </a:lnSpc>
              <a:spcBef>
                <a:spcPts val="0"/>
              </a:spcBef>
              <a:buSzTx/>
              <a:buNone/>
              <a:defRPr sz="9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24384000" cy="16264467"/>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17" name="Title Text"/>
          <p:cNvSpPr txBox="1"/>
          <p:nvPr>
            <p:ph type="title"/>
          </p:nvPr>
        </p:nvSpPr>
        <p:spPr>
          <a:xfrm>
            <a:off x="1778000" y="2298700"/>
            <a:ext cx="20828000" cy="4648200"/>
          </a:xfrm>
          <a:prstGeom prst="rect">
            <a:avLst/>
          </a:prstGeom>
        </p:spPr>
        <p:txBody>
          <a:bodyPr anchor="b"/>
          <a:lstStyle/>
          <a:p>
            <a:pPr/>
            <a:r>
              <a:t>Title Text</a:t>
            </a:r>
          </a:p>
        </p:txBody>
      </p:sp>
      <p:sp>
        <p:nvSpPr>
          <p:cNvPr id="118"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3124200" y="-38100"/>
            <a:ext cx="18135600" cy="12096698"/>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nSpc>
                <a:spcPct val="120000"/>
              </a:lnSpc>
              <a:spcBef>
                <a:spcPts val="0"/>
              </a:spcBef>
              <a:buSzTx/>
              <a:buNone/>
              <a:defRPr sz="9800"/>
            </a:lvl1pPr>
            <a:lvl2pPr marL="0" indent="0">
              <a:lnSpc>
                <a:spcPct val="120000"/>
              </a:lnSpc>
              <a:spcBef>
                <a:spcPts val="0"/>
              </a:spcBef>
              <a:buSzTx/>
              <a:buNone/>
              <a:defRPr sz="9800"/>
            </a:lvl2pPr>
            <a:lvl3pPr marL="0" indent="0">
              <a:lnSpc>
                <a:spcPct val="120000"/>
              </a:lnSpc>
              <a:spcBef>
                <a:spcPts val="0"/>
              </a:spcBef>
              <a:buSzTx/>
              <a:buNone/>
              <a:defRPr sz="9800"/>
            </a:lvl3pPr>
            <a:lvl4pPr marL="0" indent="0">
              <a:lnSpc>
                <a:spcPct val="120000"/>
              </a:lnSpc>
              <a:spcBef>
                <a:spcPts val="0"/>
              </a:spcBef>
              <a:buSzTx/>
              <a:buNone/>
              <a:defRPr sz="9800"/>
            </a:lvl4pPr>
            <a:lvl5pPr marL="0" indent="0">
              <a:lnSpc>
                <a:spcPct val="120000"/>
              </a:lnSpc>
              <a:spcBef>
                <a:spcPts val="0"/>
              </a:spcBef>
              <a:buSzTx/>
              <a:buNone/>
              <a:defRPr sz="98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7950200" y="1104900"/>
            <a:ext cx="17259302" cy="11506201"/>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nSpc>
                <a:spcPct val="120000"/>
              </a:lnSpc>
              <a:spcBef>
                <a:spcPts val="0"/>
              </a:spcBef>
              <a:buSzTx/>
              <a:buNone/>
              <a:defRPr sz="9800"/>
            </a:lvl1pPr>
            <a:lvl2pPr marL="0" indent="0">
              <a:lnSpc>
                <a:spcPct val="120000"/>
              </a:lnSpc>
              <a:spcBef>
                <a:spcPts val="0"/>
              </a:spcBef>
              <a:buSzTx/>
              <a:buNone/>
              <a:defRPr sz="9800"/>
            </a:lvl2pPr>
            <a:lvl3pPr marL="0" indent="0">
              <a:lnSpc>
                <a:spcPct val="120000"/>
              </a:lnSpc>
              <a:spcBef>
                <a:spcPts val="0"/>
              </a:spcBef>
              <a:buSzTx/>
              <a:buNone/>
              <a:defRPr sz="9800"/>
            </a:lvl3pPr>
            <a:lvl4pPr marL="0" indent="0">
              <a:lnSpc>
                <a:spcPct val="120000"/>
              </a:lnSpc>
              <a:spcBef>
                <a:spcPts val="0"/>
              </a:spcBef>
              <a:buSzTx/>
              <a:buNone/>
              <a:defRPr sz="9800"/>
            </a:lvl4pPr>
            <a:lvl5pPr marL="0" indent="0">
              <a:lnSpc>
                <a:spcPct val="120000"/>
              </a:lnSpc>
              <a:spcBef>
                <a:spcPts val="0"/>
              </a:spcBef>
              <a:buSzTx/>
              <a:buNone/>
              <a:defRPr sz="98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5681340" y="7035800"/>
            <a:ext cx="8396678" cy="5600700"/>
          </a:xfrm>
          <a:prstGeom prst="rect">
            <a:avLst/>
          </a:prstGeom>
        </p:spPr>
        <p:txBody>
          <a:bodyPr lIns="91439" tIns="45719" rIns="91439" bIns="45719" anchor="t">
            <a:noAutofit/>
          </a:bodyPr>
          <a:lstStyle/>
          <a:p>
            <a:pPr/>
          </a:p>
        </p:txBody>
      </p:sp>
      <p:sp>
        <p:nvSpPr>
          <p:cNvPr id="84" name="Image"/>
          <p:cNvSpPr/>
          <p:nvPr>
            <p:ph type="pic" sz="quarter" idx="14"/>
          </p:nvPr>
        </p:nvSpPr>
        <p:spPr>
          <a:xfrm>
            <a:off x="15290800" y="1130300"/>
            <a:ext cx="8331200" cy="5554134"/>
          </a:xfrm>
          <a:prstGeom prst="rect">
            <a:avLst/>
          </a:prstGeom>
        </p:spPr>
        <p:txBody>
          <a:bodyPr lIns="91439" tIns="45719" rIns="91439" bIns="45719" anchor="t">
            <a:noAutofit/>
          </a:bodyPr>
          <a:lstStyle/>
          <a:p>
            <a:pPr/>
          </a:p>
        </p:txBody>
      </p:sp>
      <p:sp>
        <p:nvSpPr>
          <p:cNvPr id="85" name="Image"/>
          <p:cNvSpPr/>
          <p:nvPr>
            <p:ph type="pic" idx="15"/>
          </p:nvPr>
        </p:nvSpPr>
        <p:spPr>
          <a:xfrm>
            <a:off x="-3048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6.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8.jpeg"/><Relationship Id="rId4" Type="http://schemas.openxmlformats.org/officeDocument/2006/relationships/image" Target="../media/image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jpeg"/><Relationship Id="rId4" Type="http://schemas.openxmlformats.org/officeDocument/2006/relationships/image" Target="../media/image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0.jpeg"/><Relationship Id="rId4" Type="http://schemas.openxmlformats.org/officeDocument/2006/relationships/image" Target="../media/image3.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11.jpeg"/><Relationship Id="rId5" Type="http://schemas.openxmlformats.org/officeDocument/2006/relationships/image" Target="../media/image4.tif"/><Relationship Id="rId6" Type="http://schemas.openxmlformats.org/officeDocument/2006/relationships/image" Target="../media/image3.tif"/><Relationship Id="rId7" Type="http://schemas.openxmlformats.org/officeDocument/2006/relationships/image" Target="../media/image5.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tif"/><Relationship Id="rId4" Type="http://schemas.openxmlformats.org/officeDocument/2006/relationships/image" Target="../media/image12.png"/><Relationship Id="rId5" Type="http://schemas.openxmlformats.org/officeDocument/2006/relationships/image" Target="../media/image1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3.png"/><Relationship Id="rId4" Type="http://schemas.openxmlformats.org/officeDocument/2006/relationships/image" Target="../media/image13.jpeg"/><Relationship Id="rId5" Type="http://schemas.openxmlformats.org/officeDocument/2006/relationships/image" Target="../media/image6.tif"/><Relationship Id="rId6" Type="http://schemas.openxmlformats.org/officeDocument/2006/relationships/image" Target="../media/image14.png"/><Relationship Id="rId7" Type="http://schemas.openxmlformats.org/officeDocument/2006/relationships/image" Target="../media/image7.tif"/><Relationship Id="rId8" Type="http://schemas.openxmlformats.org/officeDocument/2006/relationships/image" Target="../media/image1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7.tif"/><Relationship Id="rId4" Type="http://schemas.openxmlformats.org/officeDocument/2006/relationships/image" Target="../media/image16.png"/><Relationship Id="rId5" Type="http://schemas.openxmlformats.org/officeDocument/2006/relationships/image" Target="../media/image1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tif"/><Relationship Id="rId4" Type="http://schemas.openxmlformats.org/officeDocument/2006/relationships/image" Target="../media/image7.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3.tif"/><Relationship Id="rId4" Type="http://schemas.openxmlformats.org/officeDocument/2006/relationships/image" Target="../media/image7.tif"/><Relationship Id="rId5" Type="http://schemas.openxmlformats.org/officeDocument/2006/relationships/image" Target="../media/image18.png"/><Relationship Id="rId6" Type="http://schemas.openxmlformats.org/officeDocument/2006/relationships/image" Target="../media/image8.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9.tif"/><Relationship Id="rId4" Type="http://schemas.openxmlformats.org/officeDocument/2006/relationships/image" Target="../media/image10.tif"/><Relationship Id="rId5" Type="http://schemas.openxmlformats.org/officeDocument/2006/relationships/image" Target="../media/image11.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9.tif"/><Relationship Id="rId6" Type="http://schemas.openxmlformats.org/officeDocument/2006/relationships/image" Target="../media/image11.tif"/><Relationship Id="rId7" Type="http://schemas.openxmlformats.org/officeDocument/2006/relationships/image" Target="../media/image1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Infomages…"/>
          <p:cNvSpPr txBox="1"/>
          <p:nvPr>
            <p:ph type="ctrTitle"/>
          </p:nvPr>
        </p:nvSpPr>
        <p:spPr>
          <a:xfrm>
            <a:off x="1778000" y="2166977"/>
            <a:ext cx="20828000" cy="4648201"/>
          </a:xfrm>
          <a:prstGeom prst="rect">
            <a:avLst/>
          </a:prstGeom>
        </p:spPr>
        <p:txBody>
          <a:bodyPr anchor="t"/>
          <a:lstStyle/>
          <a:p>
            <a:pPr lvl="1" algn="l">
              <a:spcBef>
                <a:spcPts val="1000"/>
              </a:spcBef>
              <a:defRPr sz="11000"/>
            </a:pPr>
            <a:r>
              <a:t>Infomages</a:t>
            </a:r>
          </a:p>
          <a:p>
            <a:pPr algn="l">
              <a:defRPr sz="8300">
                <a:solidFill>
                  <a:srgbClr val="424242"/>
                </a:solidFill>
              </a:defRPr>
            </a:pPr>
            <a:r>
              <a:t>Embedding Data into Thematic Images</a:t>
            </a:r>
          </a:p>
        </p:txBody>
      </p:sp>
      <p:sp>
        <p:nvSpPr>
          <p:cNvPr id="129" name="Darius Coelho and Klaus Mueller"/>
          <p:cNvSpPr txBox="1"/>
          <p:nvPr>
            <p:ph type="subTitle" sz="quarter" idx="1"/>
          </p:nvPr>
        </p:nvSpPr>
        <p:spPr>
          <a:xfrm>
            <a:off x="1778000" y="6373131"/>
            <a:ext cx="20828000" cy="1013901"/>
          </a:xfrm>
          <a:prstGeom prst="rect">
            <a:avLst/>
          </a:prstGeom>
        </p:spPr>
        <p:txBody>
          <a:bodyPr/>
          <a:lstStyle>
            <a:lvl1pPr>
              <a:defRPr sz="5300"/>
            </a:lvl1pPr>
          </a:lstStyle>
          <a:p>
            <a:pPr/>
            <a:r>
              <a:t>Darius Coelho and Klaus Mueller</a:t>
            </a:r>
          </a:p>
        </p:txBody>
      </p:sp>
      <p:pic>
        <p:nvPicPr>
          <p:cNvPr id="130" name="eurographics-banner.jpg" descr="eurographics-banner.jpg"/>
          <p:cNvPicPr>
            <a:picLocks noChangeAspect="1"/>
          </p:cNvPicPr>
          <p:nvPr/>
        </p:nvPicPr>
        <p:blipFill>
          <a:blip r:embed="rId3">
            <a:extLst/>
          </a:blip>
          <a:srcRect l="0" t="16778" r="0" b="19146"/>
          <a:stretch>
            <a:fillRect/>
          </a:stretch>
        </p:blipFill>
        <p:spPr>
          <a:xfrm>
            <a:off x="0" y="9043456"/>
            <a:ext cx="24384001" cy="48377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Screen Shot 2020-05-05 at 2.53.49 PM.png" descr="Screen Shot 2020-05-05 at 2.53.49 PM.png"/>
          <p:cNvPicPr>
            <a:picLocks noChangeAspect="1"/>
          </p:cNvPicPr>
          <p:nvPr/>
        </p:nvPicPr>
        <p:blipFill>
          <a:blip r:embed="rId3">
            <a:extLst/>
          </a:blip>
          <a:srcRect l="12397" t="7346" r="2865" b="733"/>
          <a:stretch>
            <a:fillRect/>
          </a:stretch>
        </p:blipFill>
        <p:spPr>
          <a:xfrm>
            <a:off x="12629288" y="3451380"/>
            <a:ext cx="9824781" cy="6813240"/>
          </a:xfrm>
          <a:prstGeom prst="rect">
            <a:avLst/>
          </a:prstGeom>
          <a:ln w="12700">
            <a:miter lim="400000"/>
          </a:ln>
        </p:spPr>
      </p:pic>
      <p:sp>
        <p:nvSpPr>
          <p:cNvPr id="201" name="Infomage Survey"/>
          <p:cNvSpPr txBox="1"/>
          <p:nvPr>
            <p:ph type="title"/>
          </p:nvPr>
        </p:nvSpPr>
        <p:spPr>
          <a:prstGeom prst="rect">
            <a:avLst/>
          </a:prstGeom>
        </p:spPr>
        <p:txBody>
          <a:bodyPr/>
          <a:lstStyle>
            <a:lvl1pPr algn="l">
              <a:defRPr sz="10500"/>
            </a:lvl1pPr>
          </a:lstStyle>
          <a:p>
            <a:pPr/>
            <a:r>
              <a:t>Infomage Survey</a:t>
            </a:r>
          </a:p>
        </p:txBody>
      </p:sp>
      <p:sp>
        <p:nvSpPr>
          <p:cNvPr id="202" name="224…"/>
          <p:cNvSpPr txBox="1"/>
          <p:nvPr/>
        </p:nvSpPr>
        <p:spPr>
          <a:xfrm>
            <a:off x="7210028" y="11430000"/>
            <a:ext cx="9963944"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6000">
                <a:latin typeface="Helvetica"/>
                <a:ea typeface="Helvetica"/>
                <a:cs typeface="Helvetica"/>
                <a:sym typeface="Helvetica"/>
              </a:defRPr>
            </a:pPr>
            <a:r>
              <a:t>224</a:t>
            </a:r>
          </a:p>
          <a:p>
            <a:pPr defTabSz="457200">
              <a:defRPr b="0" sz="5000">
                <a:latin typeface="Helvetica"/>
                <a:ea typeface="Helvetica"/>
                <a:cs typeface="Helvetica"/>
                <a:sym typeface="Helvetica"/>
              </a:defRPr>
            </a:pPr>
            <a:r>
              <a:t>Infomage-Like Graphics</a:t>
            </a:r>
          </a:p>
        </p:txBody>
      </p:sp>
      <p:pic>
        <p:nvPicPr>
          <p:cNvPr id="203" name="Screen Shot 2020-05-05 at 2.52.20 PM.png" descr="Screen Shot 2020-05-05 at 2.52.20 PM.png"/>
          <p:cNvPicPr>
            <a:picLocks noChangeAspect="1"/>
          </p:cNvPicPr>
          <p:nvPr/>
        </p:nvPicPr>
        <p:blipFill>
          <a:blip r:embed="rId4">
            <a:extLst/>
          </a:blip>
          <a:srcRect l="19720" t="2562" r="3503" b="0"/>
          <a:stretch>
            <a:fillRect/>
          </a:stretch>
        </p:blipFill>
        <p:spPr>
          <a:xfrm>
            <a:off x="1824372" y="3305770"/>
            <a:ext cx="9963784" cy="7104286"/>
          </a:xfrm>
          <a:prstGeom prst="rect">
            <a:avLst/>
          </a:prstGeom>
          <a:ln w="12700">
            <a:miter lim="400000"/>
          </a:ln>
        </p:spPr>
      </p:pic>
      <p:sp>
        <p:nvSpPr>
          <p:cNvPr id="204" name="Rectangle"/>
          <p:cNvSpPr/>
          <p:nvPr/>
        </p:nvSpPr>
        <p:spPr>
          <a:xfrm>
            <a:off x="6702428" y="8160270"/>
            <a:ext cx="1826808"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5" name="Rectangle"/>
          <p:cNvSpPr/>
          <p:nvPr/>
        </p:nvSpPr>
        <p:spPr>
          <a:xfrm>
            <a:off x="1711722" y="8185670"/>
            <a:ext cx="2043378" cy="22352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6" name="Rectangle"/>
          <p:cNvSpPr/>
          <p:nvPr/>
        </p:nvSpPr>
        <p:spPr>
          <a:xfrm>
            <a:off x="16039256" y="3957568"/>
            <a:ext cx="2535876" cy="6355925"/>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7" name="Rectangle"/>
          <p:cNvSpPr/>
          <p:nvPr/>
        </p:nvSpPr>
        <p:spPr>
          <a:xfrm>
            <a:off x="1246083" y="3314323"/>
            <a:ext cx="10895747"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8" name="Rectangle"/>
          <p:cNvSpPr/>
          <p:nvPr/>
        </p:nvSpPr>
        <p:spPr>
          <a:xfrm>
            <a:off x="11533083" y="3923997"/>
            <a:ext cx="1826807" cy="661585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9" name="Rectangle"/>
          <p:cNvSpPr/>
          <p:nvPr/>
        </p:nvSpPr>
        <p:spPr>
          <a:xfrm>
            <a:off x="3328617" y="10046653"/>
            <a:ext cx="8469303" cy="63679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10" name="Rectangle"/>
          <p:cNvSpPr/>
          <p:nvPr/>
        </p:nvSpPr>
        <p:spPr>
          <a:xfrm>
            <a:off x="1871774" y="7658920"/>
            <a:ext cx="9644364" cy="329137"/>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11" name="Rectangle"/>
          <p:cNvSpPr/>
          <p:nvPr/>
        </p:nvSpPr>
        <p:spPr>
          <a:xfrm>
            <a:off x="21534167" y="3105052"/>
            <a:ext cx="2535876" cy="720844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12" name="Rectangle"/>
          <p:cNvSpPr/>
          <p:nvPr/>
        </p:nvSpPr>
        <p:spPr>
          <a:xfrm>
            <a:off x="11929377" y="2985527"/>
            <a:ext cx="10755633" cy="974837"/>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Screen Shot 2020-05-05 at 2.53.49 PM.png" descr="Screen Shot 2020-05-05 at 2.53.49 PM.png"/>
          <p:cNvPicPr>
            <a:picLocks noChangeAspect="1"/>
          </p:cNvPicPr>
          <p:nvPr/>
        </p:nvPicPr>
        <p:blipFill>
          <a:blip r:embed="rId3">
            <a:extLst/>
          </a:blip>
          <a:srcRect l="13777" t="8589" r="2865" b="733"/>
          <a:stretch>
            <a:fillRect/>
          </a:stretch>
        </p:blipFill>
        <p:spPr>
          <a:xfrm>
            <a:off x="12789295" y="3543528"/>
            <a:ext cx="9664774" cy="6721092"/>
          </a:xfrm>
          <a:prstGeom prst="rect">
            <a:avLst/>
          </a:prstGeom>
          <a:ln w="12700">
            <a:miter lim="400000"/>
          </a:ln>
        </p:spPr>
      </p:pic>
      <p:sp>
        <p:nvSpPr>
          <p:cNvPr id="217" name="Infomage Survey"/>
          <p:cNvSpPr txBox="1"/>
          <p:nvPr>
            <p:ph type="title"/>
          </p:nvPr>
        </p:nvSpPr>
        <p:spPr>
          <a:prstGeom prst="rect">
            <a:avLst/>
          </a:prstGeom>
        </p:spPr>
        <p:txBody>
          <a:bodyPr/>
          <a:lstStyle>
            <a:lvl1pPr algn="l">
              <a:defRPr sz="10500"/>
            </a:lvl1pPr>
          </a:lstStyle>
          <a:p>
            <a:pPr/>
            <a:r>
              <a:t>Infomage Survey</a:t>
            </a:r>
          </a:p>
        </p:txBody>
      </p:sp>
      <p:sp>
        <p:nvSpPr>
          <p:cNvPr id="218" name="224…"/>
          <p:cNvSpPr txBox="1"/>
          <p:nvPr/>
        </p:nvSpPr>
        <p:spPr>
          <a:xfrm>
            <a:off x="7210028" y="11430000"/>
            <a:ext cx="9963944"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6000">
                <a:latin typeface="Helvetica"/>
                <a:ea typeface="Helvetica"/>
                <a:cs typeface="Helvetica"/>
                <a:sym typeface="Helvetica"/>
              </a:defRPr>
            </a:pPr>
            <a:r>
              <a:t>224</a:t>
            </a:r>
          </a:p>
          <a:p>
            <a:pPr defTabSz="457200">
              <a:defRPr b="0" sz="5000">
                <a:latin typeface="Helvetica"/>
                <a:ea typeface="Helvetica"/>
                <a:cs typeface="Helvetica"/>
                <a:sym typeface="Helvetica"/>
              </a:defRPr>
            </a:pPr>
            <a:r>
              <a:t>188 created by Professionals</a:t>
            </a:r>
          </a:p>
        </p:txBody>
      </p:sp>
      <p:pic>
        <p:nvPicPr>
          <p:cNvPr id="219" name="Screen Shot 2020-05-05 at 2.52.20 PM.png" descr="Screen Shot 2020-05-05 at 2.52.20 PM.png"/>
          <p:cNvPicPr>
            <a:picLocks noChangeAspect="1"/>
          </p:cNvPicPr>
          <p:nvPr/>
        </p:nvPicPr>
        <p:blipFill>
          <a:blip r:embed="rId4">
            <a:extLst/>
          </a:blip>
          <a:srcRect l="19720" t="2562" r="3503" b="0"/>
          <a:stretch>
            <a:fillRect/>
          </a:stretch>
        </p:blipFill>
        <p:spPr>
          <a:xfrm>
            <a:off x="1824372" y="3305770"/>
            <a:ext cx="9963784" cy="7104286"/>
          </a:xfrm>
          <a:prstGeom prst="rect">
            <a:avLst/>
          </a:prstGeom>
          <a:ln w="12700">
            <a:miter lim="400000"/>
          </a:ln>
        </p:spPr>
      </p:pic>
      <p:sp>
        <p:nvSpPr>
          <p:cNvPr id="220" name="Rectangle"/>
          <p:cNvSpPr/>
          <p:nvPr/>
        </p:nvSpPr>
        <p:spPr>
          <a:xfrm>
            <a:off x="6702428" y="8160270"/>
            <a:ext cx="1826808"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1" name="Rectangle"/>
          <p:cNvSpPr/>
          <p:nvPr/>
        </p:nvSpPr>
        <p:spPr>
          <a:xfrm>
            <a:off x="1711722" y="8185670"/>
            <a:ext cx="2043378" cy="22352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2" name="Rectangle"/>
          <p:cNvSpPr/>
          <p:nvPr/>
        </p:nvSpPr>
        <p:spPr>
          <a:xfrm>
            <a:off x="16039256" y="3957568"/>
            <a:ext cx="2535876" cy="6355925"/>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3" name="Rectangle"/>
          <p:cNvSpPr/>
          <p:nvPr/>
        </p:nvSpPr>
        <p:spPr>
          <a:xfrm>
            <a:off x="1246083" y="3314323"/>
            <a:ext cx="10895747"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4" name="Rectangle"/>
          <p:cNvSpPr/>
          <p:nvPr/>
        </p:nvSpPr>
        <p:spPr>
          <a:xfrm>
            <a:off x="11533083" y="5055752"/>
            <a:ext cx="1826807" cy="5484096"/>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5" name="Rectangle"/>
          <p:cNvSpPr/>
          <p:nvPr/>
        </p:nvSpPr>
        <p:spPr>
          <a:xfrm>
            <a:off x="3328617" y="10046653"/>
            <a:ext cx="8469303" cy="63679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6" name="Rectangle"/>
          <p:cNvSpPr/>
          <p:nvPr/>
        </p:nvSpPr>
        <p:spPr>
          <a:xfrm>
            <a:off x="1871774" y="7658920"/>
            <a:ext cx="9644364" cy="329137"/>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7" name="Rectangle"/>
          <p:cNvSpPr/>
          <p:nvPr/>
        </p:nvSpPr>
        <p:spPr>
          <a:xfrm>
            <a:off x="21534167" y="3105052"/>
            <a:ext cx="2535876" cy="720844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8" name="Rectangle"/>
          <p:cNvSpPr/>
          <p:nvPr/>
        </p:nvSpPr>
        <p:spPr>
          <a:xfrm>
            <a:off x="11929377" y="3111402"/>
            <a:ext cx="9644363" cy="857164"/>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Screen Shot 2020-05-05 at 2.53.49 PM.png" descr="Screen Shot 2020-05-05 at 2.53.49 PM.png"/>
          <p:cNvPicPr>
            <a:picLocks noChangeAspect="1"/>
          </p:cNvPicPr>
          <p:nvPr/>
        </p:nvPicPr>
        <p:blipFill>
          <a:blip r:embed="rId3">
            <a:extLst/>
          </a:blip>
          <a:srcRect l="12296" t="7346" r="2865" b="733"/>
          <a:stretch>
            <a:fillRect/>
          </a:stretch>
        </p:blipFill>
        <p:spPr>
          <a:xfrm>
            <a:off x="12617580" y="3451380"/>
            <a:ext cx="9836489" cy="6813240"/>
          </a:xfrm>
          <a:prstGeom prst="rect">
            <a:avLst/>
          </a:prstGeom>
          <a:ln w="12700">
            <a:miter lim="400000"/>
          </a:ln>
        </p:spPr>
      </p:pic>
      <p:sp>
        <p:nvSpPr>
          <p:cNvPr id="233" name="Infomage Survey"/>
          <p:cNvSpPr txBox="1"/>
          <p:nvPr>
            <p:ph type="title"/>
          </p:nvPr>
        </p:nvSpPr>
        <p:spPr>
          <a:prstGeom prst="rect">
            <a:avLst/>
          </a:prstGeom>
        </p:spPr>
        <p:txBody>
          <a:bodyPr/>
          <a:lstStyle>
            <a:lvl1pPr algn="l">
              <a:defRPr sz="10500"/>
            </a:lvl1pPr>
          </a:lstStyle>
          <a:p>
            <a:pPr/>
            <a:r>
              <a:t>Infomage Survey</a:t>
            </a:r>
          </a:p>
        </p:txBody>
      </p:sp>
      <p:sp>
        <p:nvSpPr>
          <p:cNvPr id="234" name="2 Coders"/>
          <p:cNvSpPr txBox="1"/>
          <p:nvPr/>
        </p:nvSpPr>
        <p:spPr>
          <a:xfrm>
            <a:off x="10551252" y="11174305"/>
            <a:ext cx="3790469"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5000">
                <a:latin typeface="Helvetica"/>
                <a:ea typeface="Helvetica"/>
                <a:cs typeface="Helvetica"/>
                <a:sym typeface="Helvetica"/>
              </a:defRPr>
            </a:lvl1pPr>
          </a:lstStyle>
          <a:p>
            <a:pPr/>
            <a:r>
              <a:t>2 Coders</a:t>
            </a:r>
          </a:p>
        </p:txBody>
      </p:sp>
      <p:pic>
        <p:nvPicPr>
          <p:cNvPr id="235" name="Screen Shot 2020-05-05 at 2.52.20 PM.png" descr="Screen Shot 2020-05-05 at 2.52.20 PM.png"/>
          <p:cNvPicPr>
            <a:picLocks noChangeAspect="1"/>
          </p:cNvPicPr>
          <p:nvPr/>
        </p:nvPicPr>
        <p:blipFill>
          <a:blip r:embed="rId4">
            <a:extLst/>
          </a:blip>
          <a:srcRect l="19720" t="2562" r="3503" b="0"/>
          <a:stretch>
            <a:fillRect/>
          </a:stretch>
        </p:blipFill>
        <p:spPr>
          <a:xfrm>
            <a:off x="1824372" y="3305770"/>
            <a:ext cx="9963784" cy="7104286"/>
          </a:xfrm>
          <a:prstGeom prst="rect">
            <a:avLst/>
          </a:prstGeom>
          <a:ln w="12700">
            <a:miter lim="400000"/>
          </a:ln>
        </p:spPr>
      </p:pic>
      <p:sp>
        <p:nvSpPr>
          <p:cNvPr id="236" name="Rectangle"/>
          <p:cNvSpPr/>
          <p:nvPr/>
        </p:nvSpPr>
        <p:spPr>
          <a:xfrm>
            <a:off x="6702428" y="8160270"/>
            <a:ext cx="1826808"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7" name="Rectangle"/>
          <p:cNvSpPr/>
          <p:nvPr/>
        </p:nvSpPr>
        <p:spPr>
          <a:xfrm>
            <a:off x="1711722" y="8185670"/>
            <a:ext cx="2043378" cy="22352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8" name="Rectangle"/>
          <p:cNvSpPr/>
          <p:nvPr/>
        </p:nvSpPr>
        <p:spPr>
          <a:xfrm>
            <a:off x="16039256" y="3957568"/>
            <a:ext cx="2535876" cy="6355925"/>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9" name="Rectangle"/>
          <p:cNvSpPr/>
          <p:nvPr/>
        </p:nvSpPr>
        <p:spPr>
          <a:xfrm>
            <a:off x="1246083" y="3314323"/>
            <a:ext cx="10895747"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0" name="Rectangle"/>
          <p:cNvSpPr/>
          <p:nvPr/>
        </p:nvSpPr>
        <p:spPr>
          <a:xfrm>
            <a:off x="11533083" y="5055752"/>
            <a:ext cx="1826807" cy="5484096"/>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1" name="Rectangle"/>
          <p:cNvSpPr/>
          <p:nvPr/>
        </p:nvSpPr>
        <p:spPr>
          <a:xfrm>
            <a:off x="3328617" y="10046653"/>
            <a:ext cx="8469303" cy="63679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2" name="Rectangle"/>
          <p:cNvSpPr/>
          <p:nvPr/>
        </p:nvSpPr>
        <p:spPr>
          <a:xfrm>
            <a:off x="1871774" y="7658920"/>
            <a:ext cx="9644364" cy="329137"/>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3" name="Rectangle"/>
          <p:cNvSpPr/>
          <p:nvPr/>
        </p:nvSpPr>
        <p:spPr>
          <a:xfrm>
            <a:off x="21534167" y="3105052"/>
            <a:ext cx="2535876" cy="720844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4" name="Rectangle"/>
          <p:cNvSpPr/>
          <p:nvPr/>
        </p:nvSpPr>
        <p:spPr>
          <a:xfrm>
            <a:off x="11929377" y="3149502"/>
            <a:ext cx="9644363" cy="811788"/>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5" name="Chart Type"/>
          <p:cNvSpPr txBox="1"/>
          <p:nvPr/>
        </p:nvSpPr>
        <p:spPr>
          <a:xfrm>
            <a:off x="4483179" y="12370181"/>
            <a:ext cx="3790469"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5000">
                <a:latin typeface="Helvetica"/>
                <a:ea typeface="Helvetica"/>
                <a:cs typeface="Helvetica"/>
                <a:sym typeface="Helvetica"/>
              </a:defRPr>
            </a:lvl1pPr>
          </a:lstStyle>
          <a:p>
            <a:pPr/>
            <a:r>
              <a:t>Chart Type</a:t>
            </a:r>
          </a:p>
        </p:txBody>
      </p:sp>
      <p:sp>
        <p:nvSpPr>
          <p:cNvPr id="246" name="Embedding Method"/>
          <p:cNvSpPr txBox="1"/>
          <p:nvPr/>
        </p:nvSpPr>
        <p:spPr>
          <a:xfrm>
            <a:off x="9279368" y="12370181"/>
            <a:ext cx="6334237"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5000">
                <a:latin typeface="Helvetica"/>
                <a:ea typeface="Helvetica"/>
                <a:cs typeface="Helvetica"/>
                <a:sym typeface="Helvetica"/>
              </a:defRPr>
            </a:lvl1pPr>
          </a:lstStyle>
          <a:p>
            <a:pPr/>
            <a:r>
              <a:t>Embedding Method</a:t>
            </a:r>
          </a:p>
        </p:txBody>
      </p:sp>
      <p:sp>
        <p:nvSpPr>
          <p:cNvPr id="247" name="Thematic"/>
          <p:cNvSpPr txBox="1"/>
          <p:nvPr/>
        </p:nvSpPr>
        <p:spPr>
          <a:xfrm>
            <a:off x="16619326" y="12370181"/>
            <a:ext cx="3790469"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5000">
                <a:latin typeface="Helvetica"/>
                <a:ea typeface="Helvetica"/>
                <a:cs typeface="Helvetica"/>
                <a:sym typeface="Helvetica"/>
              </a:defRPr>
            </a:lvl1pPr>
          </a:lstStyle>
          <a:p>
            <a:pPr/>
            <a:r>
              <a:t>Thematic</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Chart Types"/>
          <p:cNvSpPr txBox="1"/>
          <p:nvPr>
            <p:ph type="title"/>
          </p:nvPr>
        </p:nvSpPr>
        <p:spPr>
          <a:prstGeom prst="rect">
            <a:avLst/>
          </a:prstGeom>
        </p:spPr>
        <p:txBody>
          <a:bodyPr/>
          <a:lstStyle>
            <a:lvl1pPr algn="l">
              <a:defRPr sz="10500"/>
            </a:lvl1pPr>
          </a:lstStyle>
          <a:p>
            <a:pPr/>
            <a:r>
              <a:t>Chart Types</a:t>
            </a:r>
          </a:p>
        </p:txBody>
      </p:sp>
      <p:grpSp>
        <p:nvGrpSpPr>
          <p:cNvPr id="259" name="Group"/>
          <p:cNvGrpSpPr/>
          <p:nvPr/>
        </p:nvGrpSpPr>
        <p:grpSpPr>
          <a:xfrm>
            <a:off x="2244651" y="3448149"/>
            <a:ext cx="20798279" cy="1371601"/>
            <a:chOff x="0" y="0"/>
            <a:chExt cx="20798277" cy="1371600"/>
          </a:xfrm>
        </p:grpSpPr>
        <p:sp>
          <p:nvSpPr>
            <p:cNvPr id="252" name="Bar"/>
            <p:cNvSpPr txBox="1"/>
            <p:nvPr/>
          </p:nvSpPr>
          <p:spPr>
            <a:xfrm>
              <a:off x="0" y="0"/>
              <a:ext cx="1626729"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0" sz="4200">
                  <a:latin typeface="Helvetica"/>
                  <a:ea typeface="Helvetica"/>
                  <a:cs typeface="Helvetica"/>
                  <a:sym typeface="Helvetica"/>
                </a:defRPr>
              </a:lvl1pPr>
            </a:lstStyle>
            <a:p>
              <a:pPr/>
              <a:r>
                <a:t>Bar</a:t>
              </a:r>
            </a:p>
          </p:txBody>
        </p:sp>
        <p:sp>
          <p:nvSpPr>
            <p:cNvPr id="253" name="Pie"/>
            <p:cNvSpPr txBox="1"/>
            <p:nvPr/>
          </p:nvSpPr>
          <p:spPr>
            <a:xfrm>
              <a:off x="2711473" y="0"/>
              <a:ext cx="885231"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0" sz="4200">
                  <a:latin typeface="Helvetica"/>
                  <a:ea typeface="Helvetica"/>
                  <a:cs typeface="Helvetica"/>
                  <a:sym typeface="Helvetica"/>
                </a:defRPr>
              </a:lvl1pPr>
            </a:lstStyle>
            <a:p>
              <a:pPr/>
              <a:r>
                <a:t>Pie</a:t>
              </a:r>
            </a:p>
          </p:txBody>
        </p:sp>
        <p:sp>
          <p:nvSpPr>
            <p:cNvPr id="254" name="Single Divided"/>
            <p:cNvSpPr txBox="1"/>
            <p:nvPr/>
          </p:nvSpPr>
          <p:spPr>
            <a:xfrm>
              <a:off x="4681449" y="0"/>
              <a:ext cx="3524102"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0" sz="4200">
                  <a:latin typeface="Helvetica"/>
                  <a:ea typeface="Helvetica"/>
                  <a:cs typeface="Helvetica"/>
                  <a:sym typeface="Helvetica"/>
                </a:defRPr>
              </a:lvl1pPr>
            </a:lstStyle>
            <a:p>
              <a:pPr/>
              <a:r>
                <a:t>Single Divided</a:t>
              </a:r>
            </a:p>
          </p:txBody>
        </p:sp>
        <p:sp>
          <p:nvSpPr>
            <p:cNvPr id="255" name="Multiple Resized"/>
            <p:cNvSpPr txBox="1"/>
            <p:nvPr/>
          </p:nvSpPr>
          <p:spPr>
            <a:xfrm>
              <a:off x="8919546" y="0"/>
              <a:ext cx="4027550"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0" sz="4200">
                  <a:latin typeface="Helvetica"/>
                  <a:ea typeface="Helvetica"/>
                  <a:cs typeface="Helvetica"/>
                  <a:sym typeface="Helvetica"/>
                </a:defRPr>
              </a:lvl1pPr>
            </a:lstStyle>
            <a:p>
              <a:pPr/>
              <a:r>
                <a:t>Multiple Resized</a:t>
              </a:r>
            </a:p>
          </p:txBody>
        </p:sp>
        <p:sp>
          <p:nvSpPr>
            <p:cNvPr id="256" name="Line"/>
            <p:cNvSpPr txBox="1"/>
            <p:nvPr/>
          </p:nvSpPr>
          <p:spPr>
            <a:xfrm>
              <a:off x="13764750" y="0"/>
              <a:ext cx="1122760"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0" sz="4200">
                  <a:latin typeface="Helvetica"/>
                  <a:ea typeface="Helvetica"/>
                  <a:cs typeface="Helvetica"/>
                  <a:sym typeface="Helvetica"/>
                </a:defRPr>
              </a:lvl1pPr>
            </a:lstStyle>
            <a:p>
              <a:pPr/>
              <a:r>
                <a:t>Line</a:t>
              </a:r>
            </a:p>
          </p:txBody>
        </p:sp>
        <p:sp>
          <p:nvSpPr>
            <p:cNvPr id="257" name="Scatterplot"/>
            <p:cNvSpPr txBox="1"/>
            <p:nvPr/>
          </p:nvSpPr>
          <p:spPr>
            <a:xfrm>
              <a:off x="15705162" y="0"/>
              <a:ext cx="2664099"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0" sz="4200">
                  <a:latin typeface="Helvetica"/>
                  <a:ea typeface="Helvetica"/>
                  <a:cs typeface="Helvetica"/>
                  <a:sym typeface="Helvetica"/>
                </a:defRPr>
              </a:lvl1pPr>
            </a:lstStyle>
            <a:p>
              <a:pPr/>
              <a:r>
                <a:t>Scatterplot</a:t>
              </a:r>
            </a:p>
          </p:txBody>
        </p:sp>
        <p:sp>
          <p:nvSpPr>
            <p:cNvPr id="258" name="Others"/>
            <p:cNvSpPr txBox="1"/>
            <p:nvPr/>
          </p:nvSpPr>
          <p:spPr>
            <a:xfrm>
              <a:off x="19083256" y="0"/>
              <a:ext cx="1715022"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0" sz="4200">
                  <a:latin typeface="Helvetica"/>
                  <a:ea typeface="Helvetica"/>
                  <a:cs typeface="Helvetica"/>
                  <a:sym typeface="Helvetica"/>
                </a:defRPr>
              </a:lvl1pPr>
            </a:lstStyle>
            <a:p>
              <a:pPr/>
              <a:r>
                <a:t>Others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Chart Types"/>
          <p:cNvSpPr txBox="1"/>
          <p:nvPr>
            <p:ph type="title"/>
          </p:nvPr>
        </p:nvSpPr>
        <p:spPr>
          <a:prstGeom prst="rect">
            <a:avLst/>
          </a:prstGeom>
        </p:spPr>
        <p:txBody>
          <a:bodyPr/>
          <a:lstStyle>
            <a:lvl1pPr algn="l">
              <a:defRPr sz="10500"/>
            </a:lvl1pPr>
          </a:lstStyle>
          <a:p>
            <a:pPr/>
            <a:r>
              <a:t>Chart Types</a:t>
            </a:r>
          </a:p>
        </p:txBody>
      </p:sp>
      <p:sp>
        <p:nvSpPr>
          <p:cNvPr id="264"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latin typeface="Helvetica"/>
                <a:ea typeface="Helvetica"/>
                <a:cs typeface="Helvetica"/>
                <a:sym typeface="Helvetica"/>
              </a:defRPr>
            </a:pPr>
            <a:r>
              <a:t>Bar</a:t>
            </a:r>
          </a:p>
          <a:p>
            <a:pPr defTabSz="457200">
              <a:defRPr b="0" sz="4200">
                <a:latin typeface="Helvetica"/>
                <a:ea typeface="Helvetica"/>
                <a:cs typeface="Helvetica"/>
                <a:sym typeface="Helvetica"/>
              </a:defRPr>
            </a:pPr>
            <a:r>
              <a:t>41.1%</a:t>
            </a:r>
          </a:p>
        </p:txBody>
      </p:sp>
      <p:sp>
        <p:nvSpPr>
          <p:cNvPr id="265" name="Pie"/>
          <p:cNvSpPr txBox="1"/>
          <p:nvPr/>
        </p:nvSpPr>
        <p:spPr>
          <a:xfrm>
            <a:off x="4956124" y="3448149"/>
            <a:ext cx="8852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Pie</a:t>
            </a:r>
          </a:p>
        </p:txBody>
      </p:sp>
      <p:sp>
        <p:nvSpPr>
          <p:cNvPr id="266"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Single Divided</a:t>
            </a:r>
          </a:p>
        </p:txBody>
      </p:sp>
      <p:sp>
        <p:nvSpPr>
          <p:cNvPr id="267"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Multiple Resized</a:t>
            </a:r>
          </a:p>
        </p:txBody>
      </p:sp>
      <p:sp>
        <p:nvSpPr>
          <p:cNvPr id="268" name="Line"/>
          <p:cNvSpPr txBox="1"/>
          <p:nvPr/>
        </p:nvSpPr>
        <p:spPr>
          <a:xfrm>
            <a:off x="16009401" y="3448149"/>
            <a:ext cx="112276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Line</a:t>
            </a:r>
          </a:p>
        </p:txBody>
      </p:sp>
      <p:sp>
        <p:nvSpPr>
          <p:cNvPr id="269"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Scatterplot</a:t>
            </a:r>
          </a:p>
        </p:txBody>
      </p:sp>
      <p:sp>
        <p:nvSpPr>
          <p:cNvPr id="270"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271" name="1355864687_infographic-images_2-600x393.jpg" descr="1355864687_infographic-images_2-600x393.jpg"/>
          <p:cNvPicPr>
            <a:picLocks noChangeAspect="1"/>
          </p:cNvPicPr>
          <p:nvPr/>
        </p:nvPicPr>
        <p:blipFill>
          <a:blip r:embed="rId3">
            <a:extLst/>
          </a:blip>
          <a:stretch>
            <a:fillRect/>
          </a:stretch>
        </p:blipFill>
        <p:spPr>
          <a:xfrm>
            <a:off x="6666045" y="5626299"/>
            <a:ext cx="11051909" cy="7239001"/>
          </a:xfrm>
          <a:prstGeom prst="rect">
            <a:avLst/>
          </a:prstGeom>
          <a:ln w="12700">
            <a:miter lim="400000"/>
          </a:ln>
        </p:spPr>
      </p:pic>
      <p:sp>
        <p:nvSpPr>
          <p:cNvPr id="272" name="Designed by Peter Ørntoft"/>
          <p:cNvSpPr txBox="1"/>
          <p:nvPr/>
        </p:nvSpPr>
        <p:spPr>
          <a:xfrm>
            <a:off x="10165867" y="13133202"/>
            <a:ext cx="4052266"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Peter Ørntoft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Chart Types"/>
          <p:cNvSpPr txBox="1"/>
          <p:nvPr>
            <p:ph type="title"/>
          </p:nvPr>
        </p:nvSpPr>
        <p:spPr>
          <a:prstGeom prst="rect">
            <a:avLst/>
          </a:prstGeom>
        </p:spPr>
        <p:txBody>
          <a:bodyPr/>
          <a:lstStyle>
            <a:lvl1pPr algn="l">
              <a:defRPr sz="10500"/>
            </a:lvl1pPr>
          </a:lstStyle>
          <a:p>
            <a:pPr/>
            <a:r>
              <a:t>Chart Types</a:t>
            </a:r>
          </a:p>
        </p:txBody>
      </p:sp>
      <p:sp>
        <p:nvSpPr>
          <p:cNvPr id="277"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278"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Pie</a:t>
            </a:r>
          </a:p>
          <a:p>
            <a:pPr defTabSz="457200">
              <a:defRPr b="0" sz="4200">
                <a:latin typeface="Helvetica"/>
                <a:ea typeface="Helvetica"/>
                <a:cs typeface="Helvetica"/>
                <a:sym typeface="Helvetica"/>
              </a:defRPr>
            </a:pPr>
            <a:r>
              <a:t>21.4%</a:t>
            </a:r>
          </a:p>
        </p:txBody>
      </p:sp>
      <p:sp>
        <p:nvSpPr>
          <p:cNvPr id="279"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Single Divided</a:t>
            </a:r>
          </a:p>
        </p:txBody>
      </p:sp>
      <p:sp>
        <p:nvSpPr>
          <p:cNvPr id="280"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Multiple Resized</a:t>
            </a:r>
          </a:p>
        </p:txBody>
      </p:sp>
      <p:sp>
        <p:nvSpPr>
          <p:cNvPr id="281" name="Line"/>
          <p:cNvSpPr txBox="1"/>
          <p:nvPr/>
        </p:nvSpPr>
        <p:spPr>
          <a:xfrm>
            <a:off x="16009401" y="3448149"/>
            <a:ext cx="112276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Line</a:t>
            </a:r>
          </a:p>
        </p:txBody>
      </p:sp>
      <p:sp>
        <p:nvSpPr>
          <p:cNvPr id="282"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Scatterplot</a:t>
            </a:r>
          </a:p>
        </p:txBody>
      </p:sp>
      <p:sp>
        <p:nvSpPr>
          <p:cNvPr id="283"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284" name="Infographics-In-Real-Life-8.jpg" descr="Infographics-In-Real-Life-8.jpg"/>
          <p:cNvPicPr>
            <a:picLocks noChangeAspect="1"/>
          </p:cNvPicPr>
          <p:nvPr/>
        </p:nvPicPr>
        <p:blipFill>
          <a:blip r:embed="rId3">
            <a:extLst/>
          </a:blip>
          <a:stretch>
            <a:fillRect/>
          </a:stretch>
        </p:blipFill>
        <p:spPr>
          <a:xfrm>
            <a:off x="7123220" y="5626299"/>
            <a:ext cx="10014634" cy="7242583"/>
          </a:xfrm>
          <a:prstGeom prst="rect">
            <a:avLst/>
          </a:prstGeom>
          <a:ln w="12700">
            <a:miter lim="400000"/>
          </a:ln>
        </p:spPr>
      </p:pic>
      <p:sp>
        <p:nvSpPr>
          <p:cNvPr id="285" name="Designed by Peter Ørntoft"/>
          <p:cNvSpPr txBox="1"/>
          <p:nvPr/>
        </p:nvSpPr>
        <p:spPr>
          <a:xfrm>
            <a:off x="10165867" y="13116270"/>
            <a:ext cx="4052266"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Peter Ørntoft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Chart Types"/>
          <p:cNvSpPr txBox="1"/>
          <p:nvPr>
            <p:ph type="title"/>
          </p:nvPr>
        </p:nvSpPr>
        <p:spPr>
          <a:prstGeom prst="rect">
            <a:avLst/>
          </a:prstGeom>
        </p:spPr>
        <p:txBody>
          <a:bodyPr/>
          <a:lstStyle>
            <a:lvl1pPr algn="l">
              <a:defRPr sz="10500"/>
            </a:lvl1pPr>
          </a:lstStyle>
          <a:p>
            <a:pPr/>
            <a:r>
              <a:t>Chart Types</a:t>
            </a:r>
          </a:p>
        </p:txBody>
      </p:sp>
      <p:sp>
        <p:nvSpPr>
          <p:cNvPr id="290"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291"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Pie</a:t>
            </a:r>
          </a:p>
          <a:p>
            <a:pPr defTabSz="457200">
              <a:defRPr b="0" sz="4200">
                <a:solidFill>
                  <a:srgbClr val="D5D5D5"/>
                </a:solidFill>
                <a:latin typeface="Helvetica"/>
                <a:ea typeface="Helvetica"/>
                <a:cs typeface="Helvetica"/>
                <a:sym typeface="Helvetica"/>
              </a:defRPr>
            </a:pPr>
            <a:r>
              <a:t>21.4%</a:t>
            </a:r>
          </a:p>
        </p:txBody>
      </p:sp>
      <p:sp>
        <p:nvSpPr>
          <p:cNvPr id="292"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Single Divided</a:t>
            </a:r>
          </a:p>
          <a:p>
            <a:pPr defTabSz="457200">
              <a:defRPr b="0" sz="4200">
                <a:latin typeface="Helvetica"/>
                <a:ea typeface="Helvetica"/>
                <a:cs typeface="Helvetica"/>
                <a:sym typeface="Helvetica"/>
              </a:defRPr>
            </a:pPr>
            <a:r>
              <a:t>12.5% </a:t>
            </a:r>
          </a:p>
        </p:txBody>
      </p:sp>
      <p:sp>
        <p:nvSpPr>
          <p:cNvPr id="293"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Multiple Resized</a:t>
            </a:r>
          </a:p>
        </p:txBody>
      </p:sp>
      <p:sp>
        <p:nvSpPr>
          <p:cNvPr id="294" name="Line"/>
          <p:cNvSpPr txBox="1"/>
          <p:nvPr/>
        </p:nvSpPr>
        <p:spPr>
          <a:xfrm>
            <a:off x="16009401" y="3448149"/>
            <a:ext cx="112276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Line</a:t>
            </a:r>
          </a:p>
        </p:txBody>
      </p:sp>
      <p:sp>
        <p:nvSpPr>
          <p:cNvPr id="295"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Scatterplot</a:t>
            </a:r>
          </a:p>
        </p:txBody>
      </p:sp>
      <p:sp>
        <p:nvSpPr>
          <p:cNvPr id="296"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297" name="imagegroup (1).jpeg" descr="imagegroup (1).jpeg"/>
          <p:cNvPicPr>
            <a:picLocks noChangeAspect="1"/>
          </p:cNvPicPr>
          <p:nvPr/>
        </p:nvPicPr>
        <p:blipFill>
          <a:blip r:embed="rId3">
            <a:extLst/>
          </a:blip>
          <a:stretch>
            <a:fillRect/>
          </a:stretch>
        </p:blipFill>
        <p:spPr>
          <a:xfrm>
            <a:off x="6704370" y="5626299"/>
            <a:ext cx="10975259" cy="7239001"/>
          </a:xfrm>
          <a:prstGeom prst="rect">
            <a:avLst/>
          </a:prstGeom>
          <a:ln w="12700">
            <a:miter lim="400000"/>
          </a:ln>
        </p:spPr>
      </p:pic>
      <p:sp>
        <p:nvSpPr>
          <p:cNvPr id="298" name="Designed by Anna Lena Schiller, Lisa Rienermann, and Sylke Gruhnwald for Zeit Online"/>
          <p:cNvSpPr txBox="1"/>
          <p:nvPr/>
        </p:nvSpPr>
        <p:spPr>
          <a:xfrm>
            <a:off x="5758969" y="13150136"/>
            <a:ext cx="12866062" cy="4987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i="1" sz="2600">
                <a:solidFill>
                  <a:srgbClr val="252525"/>
                </a:solidFill>
              </a:defRPr>
            </a:pPr>
            <a:r>
              <a:t>Designed by </a:t>
            </a:r>
            <a:r>
              <a:t>Anna Lena Schiller</a:t>
            </a:r>
            <a:r>
              <a:t>, Lisa Rienermann, and Sylke Gruhnwald for Zeit Online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Chart Types"/>
          <p:cNvSpPr txBox="1"/>
          <p:nvPr>
            <p:ph type="title"/>
          </p:nvPr>
        </p:nvSpPr>
        <p:spPr>
          <a:prstGeom prst="rect">
            <a:avLst/>
          </a:prstGeom>
        </p:spPr>
        <p:txBody>
          <a:bodyPr/>
          <a:lstStyle>
            <a:lvl1pPr algn="l">
              <a:defRPr sz="10500"/>
            </a:lvl1pPr>
          </a:lstStyle>
          <a:p>
            <a:pPr/>
            <a:r>
              <a:t>Chart Types</a:t>
            </a:r>
          </a:p>
        </p:txBody>
      </p:sp>
      <p:sp>
        <p:nvSpPr>
          <p:cNvPr id="303"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304"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Pie</a:t>
            </a:r>
          </a:p>
          <a:p>
            <a:pPr defTabSz="457200">
              <a:defRPr b="0" sz="4200">
                <a:solidFill>
                  <a:srgbClr val="D5D5D5"/>
                </a:solidFill>
                <a:latin typeface="Helvetica"/>
                <a:ea typeface="Helvetica"/>
                <a:cs typeface="Helvetica"/>
                <a:sym typeface="Helvetica"/>
              </a:defRPr>
            </a:pPr>
            <a:r>
              <a:t>21.4%</a:t>
            </a:r>
          </a:p>
        </p:txBody>
      </p:sp>
      <p:sp>
        <p:nvSpPr>
          <p:cNvPr id="305"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Single Divided</a:t>
            </a:r>
          </a:p>
          <a:p>
            <a:pPr defTabSz="457200">
              <a:defRPr b="0" sz="4200">
                <a:solidFill>
                  <a:srgbClr val="D5D5D5"/>
                </a:solidFill>
                <a:latin typeface="Helvetica"/>
                <a:ea typeface="Helvetica"/>
                <a:cs typeface="Helvetica"/>
                <a:sym typeface="Helvetica"/>
              </a:defRPr>
            </a:pPr>
            <a:r>
              <a:t>12.5% </a:t>
            </a:r>
          </a:p>
        </p:txBody>
      </p:sp>
      <p:sp>
        <p:nvSpPr>
          <p:cNvPr id="306"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Multiple Resized</a:t>
            </a:r>
          </a:p>
          <a:p>
            <a:pPr defTabSz="457200">
              <a:defRPr b="0" sz="4200">
                <a:latin typeface="Helvetica"/>
                <a:ea typeface="Helvetica"/>
                <a:cs typeface="Helvetica"/>
                <a:sym typeface="Helvetica"/>
              </a:defRPr>
            </a:pPr>
            <a:r>
              <a:t>11.2% </a:t>
            </a:r>
          </a:p>
        </p:txBody>
      </p:sp>
      <p:sp>
        <p:nvSpPr>
          <p:cNvPr id="307" name="Line"/>
          <p:cNvSpPr txBox="1"/>
          <p:nvPr/>
        </p:nvSpPr>
        <p:spPr>
          <a:xfrm>
            <a:off x="16009401" y="3448149"/>
            <a:ext cx="112276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Line</a:t>
            </a:r>
          </a:p>
        </p:txBody>
      </p:sp>
      <p:sp>
        <p:nvSpPr>
          <p:cNvPr id="308"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Scatterplot</a:t>
            </a:r>
          </a:p>
        </p:txBody>
      </p:sp>
      <p:sp>
        <p:nvSpPr>
          <p:cNvPr id="309"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310" name="MultipleResized-RT6.jpg" descr="MultipleResized-RT6.jpg"/>
          <p:cNvPicPr>
            <a:picLocks noChangeAspect="1"/>
          </p:cNvPicPr>
          <p:nvPr/>
        </p:nvPicPr>
        <p:blipFill>
          <a:blip r:embed="rId3">
            <a:extLst/>
          </a:blip>
          <a:stretch>
            <a:fillRect/>
          </a:stretch>
        </p:blipFill>
        <p:spPr>
          <a:xfrm>
            <a:off x="6652924" y="5626299"/>
            <a:ext cx="11078153" cy="7239001"/>
          </a:xfrm>
          <a:prstGeom prst="rect">
            <a:avLst/>
          </a:prstGeom>
          <a:ln w="12700">
            <a:miter lim="400000"/>
          </a:ln>
        </p:spPr>
      </p:pic>
      <p:sp>
        <p:nvSpPr>
          <p:cNvPr id="311" name="Designed by Jose Duarte"/>
          <p:cNvSpPr txBox="1"/>
          <p:nvPr/>
        </p:nvSpPr>
        <p:spPr>
          <a:xfrm>
            <a:off x="10287876" y="13133202"/>
            <a:ext cx="3808248"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Jose Duarte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Chart Types"/>
          <p:cNvSpPr txBox="1"/>
          <p:nvPr>
            <p:ph type="title"/>
          </p:nvPr>
        </p:nvSpPr>
        <p:spPr>
          <a:prstGeom prst="rect">
            <a:avLst/>
          </a:prstGeom>
        </p:spPr>
        <p:txBody>
          <a:bodyPr/>
          <a:lstStyle>
            <a:lvl1pPr algn="l">
              <a:defRPr sz="10500"/>
            </a:lvl1pPr>
          </a:lstStyle>
          <a:p>
            <a:pPr/>
            <a:r>
              <a:t>Chart Types</a:t>
            </a:r>
          </a:p>
        </p:txBody>
      </p:sp>
      <p:sp>
        <p:nvSpPr>
          <p:cNvPr id="316"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317"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Pie</a:t>
            </a:r>
          </a:p>
          <a:p>
            <a:pPr defTabSz="457200">
              <a:defRPr b="0" sz="4200">
                <a:solidFill>
                  <a:srgbClr val="D5D5D5"/>
                </a:solidFill>
                <a:latin typeface="Helvetica"/>
                <a:ea typeface="Helvetica"/>
                <a:cs typeface="Helvetica"/>
                <a:sym typeface="Helvetica"/>
              </a:defRPr>
            </a:pPr>
            <a:r>
              <a:t>21.4%</a:t>
            </a:r>
          </a:p>
        </p:txBody>
      </p:sp>
      <p:sp>
        <p:nvSpPr>
          <p:cNvPr id="318"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Single Divided</a:t>
            </a:r>
          </a:p>
          <a:p>
            <a:pPr defTabSz="457200">
              <a:defRPr b="0" sz="4200">
                <a:solidFill>
                  <a:srgbClr val="D5D5D5"/>
                </a:solidFill>
                <a:latin typeface="Helvetica"/>
                <a:ea typeface="Helvetica"/>
                <a:cs typeface="Helvetica"/>
                <a:sym typeface="Helvetica"/>
              </a:defRPr>
            </a:pPr>
            <a:r>
              <a:t>12.5% </a:t>
            </a:r>
          </a:p>
        </p:txBody>
      </p:sp>
      <p:sp>
        <p:nvSpPr>
          <p:cNvPr id="319"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Multiple Resized</a:t>
            </a:r>
          </a:p>
          <a:p>
            <a:pPr defTabSz="457200">
              <a:defRPr b="0" sz="4200">
                <a:solidFill>
                  <a:srgbClr val="D5D5D5"/>
                </a:solidFill>
                <a:latin typeface="Helvetica"/>
                <a:ea typeface="Helvetica"/>
                <a:cs typeface="Helvetica"/>
                <a:sym typeface="Helvetica"/>
              </a:defRPr>
            </a:pPr>
            <a:r>
              <a:t>11.2% </a:t>
            </a:r>
          </a:p>
        </p:txBody>
      </p:sp>
      <p:sp>
        <p:nvSpPr>
          <p:cNvPr id="320" name="Line…"/>
          <p:cNvSpPr txBox="1"/>
          <p:nvPr/>
        </p:nvSpPr>
        <p:spPr>
          <a:xfrm>
            <a:off x="15905742" y="3448149"/>
            <a:ext cx="1330078"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Line</a:t>
            </a:r>
          </a:p>
          <a:p>
            <a:pPr defTabSz="457200">
              <a:defRPr b="0" sz="4200">
                <a:latin typeface="Helvetica"/>
                <a:ea typeface="Helvetica"/>
                <a:cs typeface="Helvetica"/>
                <a:sym typeface="Helvetica"/>
              </a:defRPr>
            </a:pPr>
            <a:r>
              <a:t>9.4%</a:t>
            </a:r>
          </a:p>
        </p:txBody>
      </p:sp>
      <p:sp>
        <p:nvSpPr>
          <p:cNvPr id="321"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Scatterplot</a:t>
            </a:r>
          </a:p>
        </p:txBody>
      </p:sp>
      <p:sp>
        <p:nvSpPr>
          <p:cNvPr id="322"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323" name="Line-Overlay5.jpeg" descr="Line-Overlay5.jpeg"/>
          <p:cNvPicPr>
            <a:picLocks noChangeAspect="1"/>
          </p:cNvPicPr>
          <p:nvPr/>
        </p:nvPicPr>
        <p:blipFill>
          <a:blip r:embed="rId3">
            <a:extLst/>
          </a:blip>
          <a:stretch>
            <a:fillRect/>
          </a:stretch>
        </p:blipFill>
        <p:spPr>
          <a:xfrm>
            <a:off x="6704370" y="5626299"/>
            <a:ext cx="10975259" cy="7239001"/>
          </a:xfrm>
          <a:prstGeom prst="rect">
            <a:avLst/>
          </a:prstGeom>
          <a:ln w="12700">
            <a:miter lim="400000"/>
          </a:ln>
        </p:spPr>
      </p:pic>
      <p:sp>
        <p:nvSpPr>
          <p:cNvPr id="324" name="Anna Lena Schiller, Lisa Rienermann und Sylke Gruhnwald for Zeit Online"/>
          <p:cNvSpPr txBox="1"/>
          <p:nvPr/>
        </p:nvSpPr>
        <p:spPr>
          <a:xfrm>
            <a:off x="6722046" y="13070493"/>
            <a:ext cx="10939908"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i="1" sz="2600">
                <a:solidFill>
                  <a:srgbClr val="252525"/>
                </a:solidFill>
              </a:defRPr>
            </a:pPr>
            <a:r>
              <a:t> </a:t>
            </a:r>
            <a:r>
              <a:t>Anna Lena Schiller</a:t>
            </a:r>
            <a:r>
              <a:t>, Lisa Rienermann und Sylke Gruhnwald for Zeit Online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Chart Types"/>
          <p:cNvSpPr txBox="1"/>
          <p:nvPr>
            <p:ph type="title"/>
          </p:nvPr>
        </p:nvSpPr>
        <p:spPr>
          <a:prstGeom prst="rect">
            <a:avLst/>
          </a:prstGeom>
        </p:spPr>
        <p:txBody>
          <a:bodyPr/>
          <a:lstStyle>
            <a:lvl1pPr algn="l">
              <a:defRPr sz="10500"/>
            </a:lvl1pPr>
          </a:lstStyle>
          <a:p>
            <a:pPr/>
            <a:r>
              <a:t>Chart Types</a:t>
            </a:r>
          </a:p>
        </p:txBody>
      </p:sp>
      <p:sp>
        <p:nvSpPr>
          <p:cNvPr id="329"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330"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Pie</a:t>
            </a:r>
          </a:p>
          <a:p>
            <a:pPr defTabSz="457200">
              <a:defRPr b="0" sz="4200">
                <a:solidFill>
                  <a:srgbClr val="D5D5D5"/>
                </a:solidFill>
                <a:latin typeface="Helvetica"/>
                <a:ea typeface="Helvetica"/>
                <a:cs typeface="Helvetica"/>
                <a:sym typeface="Helvetica"/>
              </a:defRPr>
            </a:pPr>
            <a:r>
              <a:t>21.4%</a:t>
            </a:r>
          </a:p>
        </p:txBody>
      </p:sp>
      <p:sp>
        <p:nvSpPr>
          <p:cNvPr id="331"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Single Divided</a:t>
            </a:r>
          </a:p>
          <a:p>
            <a:pPr defTabSz="457200">
              <a:defRPr b="0" sz="4200">
                <a:solidFill>
                  <a:srgbClr val="D5D5D5"/>
                </a:solidFill>
                <a:latin typeface="Helvetica"/>
                <a:ea typeface="Helvetica"/>
                <a:cs typeface="Helvetica"/>
                <a:sym typeface="Helvetica"/>
              </a:defRPr>
            </a:pPr>
            <a:r>
              <a:t>12.5% </a:t>
            </a:r>
          </a:p>
        </p:txBody>
      </p:sp>
      <p:sp>
        <p:nvSpPr>
          <p:cNvPr id="332"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Multiple Resized</a:t>
            </a:r>
          </a:p>
          <a:p>
            <a:pPr defTabSz="457200">
              <a:defRPr b="0" sz="4200">
                <a:solidFill>
                  <a:srgbClr val="D5D5D5"/>
                </a:solidFill>
                <a:latin typeface="Helvetica"/>
                <a:ea typeface="Helvetica"/>
                <a:cs typeface="Helvetica"/>
                <a:sym typeface="Helvetica"/>
              </a:defRPr>
            </a:pPr>
            <a:r>
              <a:t>11.2% </a:t>
            </a:r>
          </a:p>
        </p:txBody>
      </p:sp>
      <p:sp>
        <p:nvSpPr>
          <p:cNvPr id="333" name="Line…"/>
          <p:cNvSpPr txBox="1"/>
          <p:nvPr/>
        </p:nvSpPr>
        <p:spPr>
          <a:xfrm>
            <a:off x="15905742" y="3448149"/>
            <a:ext cx="1330078"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Line</a:t>
            </a:r>
          </a:p>
          <a:p>
            <a:pPr defTabSz="457200">
              <a:defRPr b="0" sz="4200">
                <a:solidFill>
                  <a:srgbClr val="D5D5D5"/>
                </a:solidFill>
                <a:latin typeface="Helvetica"/>
                <a:ea typeface="Helvetica"/>
                <a:cs typeface="Helvetica"/>
                <a:sym typeface="Helvetica"/>
              </a:defRPr>
            </a:pPr>
            <a:r>
              <a:t>9.4%</a:t>
            </a:r>
          </a:p>
        </p:txBody>
      </p:sp>
      <p:sp>
        <p:nvSpPr>
          <p:cNvPr id="334"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Scatterplot</a:t>
            </a:r>
          </a:p>
          <a:p>
            <a:pPr defTabSz="457200">
              <a:defRPr b="0" sz="4200">
                <a:latin typeface="Helvetica"/>
                <a:ea typeface="Helvetica"/>
                <a:cs typeface="Helvetica"/>
                <a:sym typeface="Helvetica"/>
              </a:defRPr>
            </a:pPr>
            <a:r>
              <a:t>2.2%</a:t>
            </a:r>
          </a:p>
        </p:txBody>
      </p:sp>
      <p:sp>
        <p:nvSpPr>
          <p:cNvPr id="335"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336" name="Scatterplot-Overlay2.jpg" descr="Scatterplot-Overlay2.jpg"/>
          <p:cNvPicPr>
            <a:picLocks noChangeAspect="1"/>
          </p:cNvPicPr>
          <p:nvPr/>
        </p:nvPicPr>
        <p:blipFill>
          <a:blip r:embed="rId3">
            <a:extLst/>
          </a:blip>
          <a:stretch>
            <a:fillRect/>
          </a:stretch>
        </p:blipFill>
        <p:spPr>
          <a:xfrm>
            <a:off x="6656294" y="5626299"/>
            <a:ext cx="11071412" cy="7239001"/>
          </a:xfrm>
          <a:prstGeom prst="rect">
            <a:avLst/>
          </a:prstGeom>
          <a:ln w="12700">
            <a:miter lim="400000"/>
          </a:ln>
        </p:spPr>
      </p:pic>
      <p:sp>
        <p:nvSpPr>
          <p:cNvPr id="337" name="Designed by Marion Luttenberger"/>
          <p:cNvSpPr txBox="1"/>
          <p:nvPr/>
        </p:nvSpPr>
        <p:spPr>
          <a:xfrm>
            <a:off x="9583064" y="13116270"/>
            <a:ext cx="5217872"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i="1" sz="2600"/>
            </a:pPr>
            <a:r>
              <a:t>Designed by Marion Luttenberger</a:t>
            </a:r>
            <a:r>
              <a:rPr>
                <a:solidFill>
                  <a:srgbClr val="121212"/>
                </a:solidFill>
              </a:rPr>
              <a:t> </a:t>
            </a:r>
            <a:r>
              <a:t>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What are Infomages?"/>
          <p:cNvSpPr/>
          <p:nvPr/>
        </p:nvSpPr>
        <p:spPr>
          <a:xfrm>
            <a:off x="-154781" y="4248017"/>
            <a:ext cx="24693562" cy="5219966"/>
          </a:xfrm>
          <a:prstGeom prst="rect">
            <a:avLst/>
          </a:prstGeom>
          <a:gradFill>
            <a:gsLst>
              <a:gs pos="0">
                <a:srgbClr val="009FDE"/>
              </a:gs>
              <a:gs pos="100000">
                <a:srgbClr val="312986"/>
              </a:gs>
            </a:gsLst>
            <a:lin ang="108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10000">
                <a:solidFill>
                  <a:srgbClr val="FFFFFF"/>
                </a:solidFill>
                <a:latin typeface="+mn-lt"/>
                <a:ea typeface="+mn-ea"/>
                <a:cs typeface="+mn-cs"/>
                <a:sym typeface="Helvetica Neue Medium"/>
              </a:defRPr>
            </a:lvl1pPr>
          </a:lstStyle>
          <a:p>
            <a:pPr/>
            <a:r>
              <a:t>What are Infomages?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Chart Types"/>
          <p:cNvSpPr txBox="1"/>
          <p:nvPr>
            <p:ph type="title"/>
          </p:nvPr>
        </p:nvSpPr>
        <p:spPr>
          <a:prstGeom prst="rect">
            <a:avLst/>
          </a:prstGeom>
        </p:spPr>
        <p:txBody>
          <a:bodyPr/>
          <a:lstStyle>
            <a:lvl1pPr algn="l">
              <a:defRPr sz="10500"/>
            </a:lvl1pPr>
          </a:lstStyle>
          <a:p>
            <a:pPr/>
            <a:r>
              <a:t>Chart Types</a:t>
            </a:r>
          </a:p>
        </p:txBody>
      </p:sp>
      <p:sp>
        <p:nvSpPr>
          <p:cNvPr id="342"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343"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Pie</a:t>
            </a:r>
          </a:p>
          <a:p>
            <a:pPr defTabSz="457200">
              <a:defRPr b="0" sz="4200">
                <a:solidFill>
                  <a:srgbClr val="D5D5D5"/>
                </a:solidFill>
                <a:latin typeface="Helvetica"/>
                <a:ea typeface="Helvetica"/>
                <a:cs typeface="Helvetica"/>
                <a:sym typeface="Helvetica"/>
              </a:defRPr>
            </a:pPr>
            <a:r>
              <a:t>21.4%</a:t>
            </a:r>
          </a:p>
        </p:txBody>
      </p:sp>
      <p:sp>
        <p:nvSpPr>
          <p:cNvPr id="344"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Single Divided</a:t>
            </a:r>
          </a:p>
          <a:p>
            <a:pPr defTabSz="457200">
              <a:defRPr b="0" sz="4200">
                <a:solidFill>
                  <a:srgbClr val="D5D5D5"/>
                </a:solidFill>
                <a:latin typeface="Helvetica"/>
                <a:ea typeface="Helvetica"/>
                <a:cs typeface="Helvetica"/>
                <a:sym typeface="Helvetica"/>
              </a:defRPr>
            </a:pPr>
            <a:r>
              <a:t>12.5% </a:t>
            </a:r>
          </a:p>
        </p:txBody>
      </p:sp>
      <p:sp>
        <p:nvSpPr>
          <p:cNvPr id="345"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Multiple Resized</a:t>
            </a:r>
          </a:p>
          <a:p>
            <a:pPr defTabSz="457200">
              <a:defRPr b="0" sz="4200">
                <a:solidFill>
                  <a:srgbClr val="D5D5D5"/>
                </a:solidFill>
                <a:latin typeface="Helvetica"/>
                <a:ea typeface="Helvetica"/>
                <a:cs typeface="Helvetica"/>
                <a:sym typeface="Helvetica"/>
              </a:defRPr>
            </a:pPr>
            <a:r>
              <a:t>11.2% </a:t>
            </a:r>
          </a:p>
        </p:txBody>
      </p:sp>
      <p:sp>
        <p:nvSpPr>
          <p:cNvPr id="346" name="Line…"/>
          <p:cNvSpPr txBox="1"/>
          <p:nvPr/>
        </p:nvSpPr>
        <p:spPr>
          <a:xfrm>
            <a:off x="15905742" y="3448149"/>
            <a:ext cx="1330078"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Line</a:t>
            </a:r>
          </a:p>
          <a:p>
            <a:pPr defTabSz="457200">
              <a:defRPr b="0" sz="4200">
                <a:solidFill>
                  <a:srgbClr val="D5D5D5"/>
                </a:solidFill>
                <a:latin typeface="Helvetica"/>
                <a:ea typeface="Helvetica"/>
                <a:cs typeface="Helvetica"/>
                <a:sym typeface="Helvetica"/>
              </a:defRPr>
            </a:pPr>
            <a:r>
              <a:t>9.4%</a:t>
            </a:r>
          </a:p>
        </p:txBody>
      </p:sp>
      <p:sp>
        <p:nvSpPr>
          <p:cNvPr id="347"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Scatterplot</a:t>
            </a:r>
          </a:p>
          <a:p>
            <a:pPr defTabSz="457200">
              <a:defRPr b="0" sz="4200">
                <a:solidFill>
                  <a:srgbClr val="D5D5D5"/>
                </a:solidFill>
                <a:latin typeface="Helvetica"/>
                <a:ea typeface="Helvetica"/>
                <a:cs typeface="Helvetica"/>
                <a:sym typeface="Helvetica"/>
              </a:defRPr>
            </a:pPr>
            <a:r>
              <a:t>2.2%</a:t>
            </a:r>
          </a:p>
        </p:txBody>
      </p:sp>
      <p:sp>
        <p:nvSpPr>
          <p:cNvPr id="348"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Others</a:t>
            </a:r>
          </a:p>
          <a:p>
            <a:pPr defTabSz="457200">
              <a:defRPr b="0" sz="4200">
                <a:latin typeface="Helvetica"/>
                <a:ea typeface="Helvetica"/>
                <a:cs typeface="Helvetica"/>
                <a:sym typeface="Helvetica"/>
              </a:defRPr>
            </a:pPr>
            <a:r>
              <a:t>2.2%</a:t>
            </a:r>
          </a:p>
        </p:txBody>
      </p:sp>
      <p:grpSp>
        <p:nvGrpSpPr>
          <p:cNvPr id="351" name="Group"/>
          <p:cNvGrpSpPr/>
          <p:nvPr/>
        </p:nvGrpSpPr>
        <p:grpSpPr>
          <a:xfrm>
            <a:off x="6915674" y="5626299"/>
            <a:ext cx="10552651" cy="7239001"/>
            <a:chOff x="0" y="0"/>
            <a:chExt cx="10552649" cy="7239000"/>
          </a:xfrm>
        </p:grpSpPr>
        <p:pic>
          <p:nvPicPr>
            <p:cNvPr id="349" name="Others-Overlay5.jpg" descr="Others-Overlay5.jpg"/>
            <p:cNvPicPr>
              <a:picLocks noChangeAspect="1"/>
            </p:cNvPicPr>
            <p:nvPr/>
          </p:nvPicPr>
          <p:blipFill>
            <a:blip r:embed="rId3">
              <a:extLst/>
            </a:blip>
            <a:stretch>
              <a:fillRect/>
            </a:stretch>
          </p:blipFill>
          <p:spPr>
            <a:xfrm>
              <a:off x="5549222" y="0"/>
              <a:ext cx="5003428" cy="7239000"/>
            </a:xfrm>
            <a:prstGeom prst="rect">
              <a:avLst/>
            </a:prstGeom>
            <a:ln w="12700" cap="flat">
              <a:noFill/>
              <a:miter lim="400000"/>
            </a:ln>
            <a:effectLst/>
          </p:spPr>
        </p:pic>
        <p:pic>
          <p:nvPicPr>
            <p:cNvPr id="350" name="Others-Overlay4.jpg" descr="Others-Overlay4.jpg"/>
            <p:cNvPicPr>
              <a:picLocks noChangeAspect="1"/>
            </p:cNvPicPr>
            <p:nvPr/>
          </p:nvPicPr>
          <p:blipFill>
            <a:blip r:embed="rId4">
              <a:extLst/>
            </a:blip>
            <a:stretch>
              <a:fillRect/>
            </a:stretch>
          </p:blipFill>
          <p:spPr>
            <a:xfrm>
              <a:off x="0" y="0"/>
              <a:ext cx="5003427" cy="7239000"/>
            </a:xfrm>
            <a:prstGeom prst="rect">
              <a:avLst/>
            </a:prstGeom>
            <a:ln w="12700" cap="flat">
              <a:noFill/>
              <a:miter lim="400000"/>
            </a:ln>
            <a:effectLst/>
          </p:spPr>
        </p:pic>
      </p:grpSp>
      <p:sp>
        <p:nvSpPr>
          <p:cNvPr id="352" name="Designed by Twenty-Fifty"/>
          <p:cNvSpPr txBox="1"/>
          <p:nvPr/>
        </p:nvSpPr>
        <p:spPr>
          <a:xfrm>
            <a:off x="10236200" y="13133202"/>
            <a:ext cx="3911601"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Twenty-Fifty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Embedding Methods"/>
          <p:cNvSpPr txBox="1"/>
          <p:nvPr>
            <p:ph type="title"/>
          </p:nvPr>
        </p:nvSpPr>
        <p:spPr>
          <a:prstGeom prst="rect">
            <a:avLst/>
          </a:prstGeom>
        </p:spPr>
        <p:txBody>
          <a:bodyPr/>
          <a:lstStyle>
            <a:lvl1pPr algn="l">
              <a:defRPr sz="10500"/>
            </a:lvl1pPr>
          </a:lstStyle>
          <a:p>
            <a:pPr/>
            <a:r>
              <a:t>Embedding Methods</a:t>
            </a:r>
          </a:p>
        </p:txBody>
      </p:sp>
      <p:grpSp>
        <p:nvGrpSpPr>
          <p:cNvPr id="361" name="Group"/>
          <p:cNvGrpSpPr/>
          <p:nvPr/>
        </p:nvGrpSpPr>
        <p:grpSpPr>
          <a:xfrm>
            <a:off x="3332763" y="3454732"/>
            <a:ext cx="16810120" cy="1371601"/>
            <a:chOff x="0" y="0"/>
            <a:chExt cx="16810119" cy="1371600"/>
          </a:xfrm>
        </p:grpSpPr>
        <p:sp>
          <p:nvSpPr>
            <p:cNvPr id="357" name="Replicate and Transform"/>
            <p:cNvSpPr txBox="1"/>
            <p:nvPr/>
          </p:nvSpPr>
          <p:spPr>
            <a:xfrm>
              <a:off x="0" y="0"/>
              <a:ext cx="6073900"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0" sz="4200">
                  <a:latin typeface="Helvetica"/>
                  <a:ea typeface="Helvetica"/>
                  <a:cs typeface="Helvetica"/>
                  <a:sym typeface="Helvetica"/>
                </a:defRPr>
              </a:lvl1pPr>
            </a:lstStyle>
            <a:p>
              <a:pPr/>
              <a:r>
                <a:t>Replicate and Transform </a:t>
              </a:r>
            </a:p>
          </p:txBody>
        </p:sp>
        <p:sp>
          <p:nvSpPr>
            <p:cNvPr id="358" name="Fill"/>
            <p:cNvSpPr txBox="1"/>
            <p:nvPr/>
          </p:nvSpPr>
          <p:spPr>
            <a:xfrm>
              <a:off x="8239218" y="0"/>
              <a:ext cx="943832"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0" sz="4200">
                  <a:latin typeface="Helvetica"/>
                  <a:ea typeface="Helvetica"/>
                  <a:cs typeface="Helvetica"/>
                  <a:sym typeface="Helvetica"/>
                </a:defRPr>
              </a:lvl1pPr>
            </a:lstStyle>
            <a:p>
              <a:pPr/>
              <a:r>
                <a:t>Fill </a:t>
              </a:r>
            </a:p>
          </p:txBody>
        </p:sp>
        <p:sp>
          <p:nvSpPr>
            <p:cNvPr id="359" name="Overlay"/>
            <p:cNvSpPr txBox="1"/>
            <p:nvPr/>
          </p:nvSpPr>
          <p:spPr>
            <a:xfrm>
              <a:off x="11348368" y="0"/>
              <a:ext cx="1952031"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0" sz="4200">
                  <a:latin typeface="Helvetica"/>
                  <a:ea typeface="Helvetica"/>
                  <a:cs typeface="Helvetica"/>
                  <a:sym typeface="Helvetica"/>
                </a:defRPr>
              </a:lvl1pPr>
            </a:lstStyle>
            <a:p>
              <a:pPr/>
              <a:r>
                <a:t>Overlay</a:t>
              </a:r>
            </a:p>
          </p:txBody>
        </p:sp>
        <p:sp>
          <p:nvSpPr>
            <p:cNvPr id="360" name="Cutout"/>
            <p:cNvSpPr txBox="1"/>
            <p:nvPr/>
          </p:nvSpPr>
          <p:spPr>
            <a:xfrm>
              <a:off x="15124269" y="0"/>
              <a:ext cx="1685851"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0" sz="4200">
                  <a:latin typeface="Helvetica"/>
                  <a:ea typeface="Helvetica"/>
                  <a:cs typeface="Helvetica"/>
                  <a:sym typeface="Helvetica"/>
                </a:defRPr>
              </a:lvl1pPr>
            </a:lstStyle>
            <a:p>
              <a:pPr/>
              <a:r>
                <a:t>Cutout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1"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Embedding Methods"/>
          <p:cNvSpPr txBox="1"/>
          <p:nvPr>
            <p:ph type="title"/>
          </p:nvPr>
        </p:nvSpPr>
        <p:spPr>
          <a:prstGeom prst="rect">
            <a:avLst/>
          </a:prstGeom>
        </p:spPr>
        <p:txBody>
          <a:bodyPr/>
          <a:lstStyle>
            <a:lvl1pPr algn="l">
              <a:defRPr sz="10500"/>
            </a:lvl1pPr>
          </a:lstStyle>
          <a:p>
            <a:pPr/>
            <a:r>
              <a:t>Embedding Methods</a:t>
            </a:r>
          </a:p>
        </p:txBody>
      </p:sp>
      <p:sp>
        <p:nvSpPr>
          <p:cNvPr id="366" name="Replicate and Transform…"/>
          <p:cNvSpPr txBox="1"/>
          <p:nvPr/>
        </p:nvSpPr>
        <p:spPr>
          <a:xfrm>
            <a:off x="3332763" y="3454732"/>
            <a:ext cx="607390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Replicate and Transform </a:t>
            </a:r>
          </a:p>
          <a:p>
            <a:pPr defTabSz="457200">
              <a:defRPr b="0" sz="4200">
                <a:latin typeface="Helvetica"/>
                <a:ea typeface="Helvetica"/>
                <a:cs typeface="Helvetica"/>
                <a:sym typeface="Helvetica"/>
              </a:defRPr>
            </a:pPr>
            <a:r>
              <a:t>49.6%</a:t>
            </a:r>
          </a:p>
        </p:txBody>
      </p:sp>
      <p:sp>
        <p:nvSpPr>
          <p:cNvPr id="367" name="Fill"/>
          <p:cNvSpPr txBox="1"/>
          <p:nvPr/>
        </p:nvSpPr>
        <p:spPr>
          <a:xfrm>
            <a:off x="11571982" y="3454732"/>
            <a:ext cx="9438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Fill </a:t>
            </a:r>
          </a:p>
        </p:txBody>
      </p:sp>
      <p:sp>
        <p:nvSpPr>
          <p:cNvPr id="368" name="Overlay"/>
          <p:cNvSpPr txBox="1"/>
          <p:nvPr/>
        </p:nvSpPr>
        <p:spPr>
          <a:xfrm>
            <a:off x="14681131" y="3454732"/>
            <a:ext cx="19520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Overlay</a:t>
            </a:r>
          </a:p>
        </p:txBody>
      </p:sp>
      <p:sp>
        <p:nvSpPr>
          <p:cNvPr id="369" name="Cutout"/>
          <p:cNvSpPr txBox="1"/>
          <p:nvPr/>
        </p:nvSpPr>
        <p:spPr>
          <a:xfrm>
            <a:off x="18457033" y="3454732"/>
            <a:ext cx="16858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Cutout</a:t>
            </a:r>
          </a:p>
        </p:txBody>
      </p:sp>
      <p:pic>
        <p:nvPicPr>
          <p:cNvPr id="370" name="MultipleResized-RT6.jpg" descr="MultipleResized-RT6.jpg"/>
          <p:cNvPicPr>
            <a:picLocks noChangeAspect="1"/>
          </p:cNvPicPr>
          <p:nvPr/>
        </p:nvPicPr>
        <p:blipFill>
          <a:blip r:embed="rId3">
            <a:extLst/>
          </a:blip>
          <a:stretch>
            <a:fillRect/>
          </a:stretch>
        </p:blipFill>
        <p:spPr>
          <a:xfrm>
            <a:off x="6423952" y="5639465"/>
            <a:ext cx="11536096" cy="7538242"/>
          </a:xfrm>
          <a:prstGeom prst="rect">
            <a:avLst/>
          </a:prstGeom>
          <a:ln w="12700">
            <a:miter lim="400000"/>
          </a:ln>
        </p:spPr>
      </p:pic>
      <p:sp>
        <p:nvSpPr>
          <p:cNvPr id="371" name="Designed by Jose Duarte"/>
          <p:cNvSpPr txBox="1"/>
          <p:nvPr/>
        </p:nvSpPr>
        <p:spPr>
          <a:xfrm>
            <a:off x="10287876" y="13133202"/>
            <a:ext cx="3808248"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Jose Duarte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Embedding Methods"/>
          <p:cNvSpPr txBox="1"/>
          <p:nvPr>
            <p:ph type="title"/>
          </p:nvPr>
        </p:nvSpPr>
        <p:spPr>
          <a:prstGeom prst="rect">
            <a:avLst/>
          </a:prstGeom>
        </p:spPr>
        <p:txBody>
          <a:bodyPr/>
          <a:lstStyle>
            <a:lvl1pPr algn="l">
              <a:defRPr sz="10500"/>
            </a:lvl1pPr>
          </a:lstStyle>
          <a:p>
            <a:pPr/>
            <a:r>
              <a:t>Embedding Methods</a:t>
            </a:r>
          </a:p>
        </p:txBody>
      </p:sp>
      <p:sp>
        <p:nvSpPr>
          <p:cNvPr id="376" name="Replicate and Transform…"/>
          <p:cNvSpPr txBox="1"/>
          <p:nvPr/>
        </p:nvSpPr>
        <p:spPr>
          <a:xfrm>
            <a:off x="3332763" y="3454732"/>
            <a:ext cx="607390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Replicate and Transform </a:t>
            </a:r>
          </a:p>
          <a:p>
            <a:pPr defTabSz="457200">
              <a:defRPr b="0" sz="4200">
                <a:solidFill>
                  <a:srgbClr val="D5D5D5"/>
                </a:solidFill>
                <a:latin typeface="Helvetica"/>
                <a:ea typeface="Helvetica"/>
                <a:cs typeface="Helvetica"/>
                <a:sym typeface="Helvetica"/>
              </a:defRPr>
            </a:pPr>
            <a:r>
              <a:t>49.6%</a:t>
            </a:r>
          </a:p>
        </p:txBody>
      </p:sp>
      <p:sp>
        <p:nvSpPr>
          <p:cNvPr id="377" name="Fill…"/>
          <p:cNvSpPr txBox="1"/>
          <p:nvPr/>
        </p:nvSpPr>
        <p:spPr>
          <a:xfrm>
            <a:off x="11230533" y="3454732"/>
            <a:ext cx="162672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Fill </a:t>
            </a:r>
          </a:p>
          <a:p>
            <a:pPr defTabSz="457200">
              <a:defRPr b="0" sz="4200">
                <a:latin typeface="Helvetica"/>
                <a:ea typeface="Helvetica"/>
                <a:cs typeface="Helvetica"/>
                <a:sym typeface="Helvetica"/>
              </a:defRPr>
            </a:pPr>
            <a:r>
              <a:t>29.5%</a:t>
            </a:r>
          </a:p>
        </p:txBody>
      </p:sp>
      <p:sp>
        <p:nvSpPr>
          <p:cNvPr id="378" name="Overlay"/>
          <p:cNvSpPr txBox="1"/>
          <p:nvPr/>
        </p:nvSpPr>
        <p:spPr>
          <a:xfrm>
            <a:off x="14681131" y="3454732"/>
            <a:ext cx="19520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Overlay</a:t>
            </a:r>
          </a:p>
        </p:txBody>
      </p:sp>
      <p:sp>
        <p:nvSpPr>
          <p:cNvPr id="379" name="Cutout"/>
          <p:cNvSpPr txBox="1"/>
          <p:nvPr/>
        </p:nvSpPr>
        <p:spPr>
          <a:xfrm>
            <a:off x="18457033" y="3454732"/>
            <a:ext cx="16858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Cutout</a:t>
            </a:r>
          </a:p>
        </p:txBody>
      </p:sp>
      <p:pic>
        <p:nvPicPr>
          <p:cNvPr id="380" name="1355864687_infographic-images_2-600x393.jpg" descr="1355864687_infographic-images_2-600x393.jpg"/>
          <p:cNvPicPr>
            <a:picLocks noChangeAspect="1"/>
          </p:cNvPicPr>
          <p:nvPr/>
        </p:nvPicPr>
        <p:blipFill>
          <a:blip r:embed="rId3">
            <a:extLst/>
          </a:blip>
          <a:stretch>
            <a:fillRect/>
          </a:stretch>
        </p:blipFill>
        <p:spPr>
          <a:xfrm>
            <a:off x="6524900" y="5639465"/>
            <a:ext cx="11334200" cy="7423902"/>
          </a:xfrm>
          <a:prstGeom prst="rect">
            <a:avLst/>
          </a:prstGeom>
          <a:ln w="12700">
            <a:miter lim="400000"/>
          </a:ln>
        </p:spPr>
      </p:pic>
      <p:sp>
        <p:nvSpPr>
          <p:cNvPr id="381" name="Designed by Peter Ørntoft"/>
          <p:cNvSpPr txBox="1"/>
          <p:nvPr/>
        </p:nvSpPr>
        <p:spPr>
          <a:xfrm>
            <a:off x="10165867" y="13116270"/>
            <a:ext cx="4052266"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Peter Ørntoft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Embedding Methods"/>
          <p:cNvSpPr txBox="1"/>
          <p:nvPr>
            <p:ph type="title"/>
          </p:nvPr>
        </p:nvSpPr>
        <p:spPr>
          <a:prstGeom prst="rect">
            <a:avLst/>
          </a:prstGeom>
        </p:spPr>
        <p:txBody>
          <a:bodyPr/>
          <a:lstStyle>
            <a:lvl1pPr algn="l">
              <a:defRPr sz="10500"/>
            </a:lvl1pPr>
          </a:lstStyle>
          <a:p>
            <a:pPr/>
            <a:r>
              <a:t>Embedding Methods</a:t>
            </a:r>
          </a:p>
        </p:txBody>
      </p:sp>
      <p:sp>
        <p:nvSpPr>
          <p:cNvPr id="386" name="Replicate and Transform…"/>
          <p:cNvSpPr txBox="1"/>
          <p:nvPr/>
        </p:nvSpPr>
        <p:spPr>
          <a:xfrm>
            <a:off x="3332763" y="3454732"/>
            <a:ext cx="607390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Replicate and Transform </a:t>
            </a:r>
          </a:p>
          <a:p>
            <a:pPr defTabSz="457200">
              <a:defRPr b="0" sz="4200">
                <a:solidFill>
                  <a:srgbClr val="D5D5D5"/>
                </a:solidFill>
                <a:latin typeface="Helvetica"/>
                <a:ea typeface="Helvetica"/>
                <a:cs typeface="Helvetica"/>
                <a:sym typeface="Helvetica"/>
              </a:defRPr>
            </a:pPr>
            <a:r>
              <a:t>49.6%</a:t>
            </a:r>
          </a:p>
        </p:txBody>
      </p:sp>
      <p:sp>
        <p:nvSpPr>
          <p:cNvPr id="387" name="Fill…"/>
          <p:cNvSpPr txBox="1"/>
          <p:nvPr/>
        </p:nvSpPr>
        <p:spPr>
          <a:xfrm>
            <a:off x="11230533" y="3454732"/>
            <a:ext cx="162672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Fill </a:t>
            </a:r>
          </a:p>
          <a:p>
            <a:pPr defTabSz="457200">
              <a:defRPr b="0" sz="4200">
                <a:solidFill>
                  <a:srgbClr val="D5D5D5"/>
                </a:solidFill>
                <a:latin typeface="Helvetica"/>
                <a:ea typeface="Helvetica"/>
                <a:cs typeface="Helvetica"/>
                <a:sym typeface="Helvetica"/>
              </a:defRPr>
            </a:pPr>
            <a:r>
              <a:t>29.5%</a:t>
            </a:r>
          </a:p>
        </p:txBody>
      </p:sp>
      <p:sp>
        <p:nvSpPr>
          <p:cNvPr id="388" name="Overlay…"/>
          <p:cNvSpPr txBox="1"/>
          <p:nvPr/>
        </p:nvSpPr>
        <p:spPr>
          <a:xfrm>
            <a:off x="14681131" y="3454732"/>
            <a:ext cx="19520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Overlay</a:t>
            </a:r>
          </a:p>
          <a:p>
            <a:pPr defTabSz="457200">
              <a:defRPr b="0" sz="4200">
                <a:latin typeface="Helvetica"/>
                <a:ea typeface="Helvetica"/>
                <a:cs typeface="Helvetica"/>
                <a:sym typeface="Helvetica"/>
              </a:defRPr>
            </a:pPr>
            <a:r>
              <a:t>15.6%</a:t>
            </a:r>
          </a:p>
        </p:txBody>
      </p:sp>
      <p:sp>
        <p:nvSpPr>
          <p:cNvPr id="389" name="Cutout"/>
          <p:cNvSpPr txBox="1"/>
          <p:nvPr/>
        </p:nvSpPr>
        <p:spPr>
          <a:xfrm>
            <a:off x="18457033" y="3454732"/>
            <a:ext cx="16858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Cutout</a:t>
            </a:r>
          </a:p>
        </p:txBody>
      </p:sp>
      <p:pic>
        <p:nvPicPr>
          <p:cNvPr id="390" name="Line-Overlay2.jpg" descr="Line-Overlay2.jpg"/>
          <p:cNvPicPr>
            <a:picLocks noChangeAspect="1"/>
          </p:cNvPicPr>
          <p:nvPr/>
        </p:nvPicPr>
        <p:blipFill>
          <a:blip r:embed="rId3">
            <a:extLst/>
          </a:blip>
          <a:stretch>
            <a:fillRect/>
          </a:stretch>
        </p:blipFill>
        <p:spPr>
          <a:xfrm>
            <a:off x="8530102" y="5639465"/>
            <a:ext cx="7323796" cy="7323795"/>
          </a:xfrm>
          <a:prstGeom prst="rect">
            <a:avLst/>
          </a:prstGeom>
          <a:ln w="12700">
            <a:miter lim="400000"/>
          </a:ln>
        </p:spPr>
      </p:pic>
      <p:sp>
        <p:nvSpPr>
          <p:cNvPr id="391" name="Designed by Nikki Graziano"/>
          <p:cNvSpPr txBox="1"/>
          <p:nvPr/>
        </p:nvSpPr>
        <p:spPr>
          <a:xfrm>
            <a:off x="9932243" y="13133202"/>
            <a:ext cx="4223309"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Nikki Graziano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Embedding Methods"/>
          <p:cNvSpPr txBox="1"/>
          <p:nvPr>
            <p:ph type="title"/>
          </p:nvPr>
        </p:nvSpPr>
        <p:spPr>
          <a:prstGeom prst="rect">
            <a:avLst/>
          </a:prstGeom>
        </p:spPr>
        <p:txBody>
          <a:bodyPr/>
          <a:lstStyle>
            <a:lvl1pPr algn="l">
              <a:defRPr sz="10500"/>
            </a:lvl1pPr>
          </a:lstStyle>
          <a:p>
            <a:pPr/>
            <a:r>
              <a:t>Embedding Methods</a:t>
            </a:r>
          </a:p>
        </p:txBody>
      </p:sp>
      <p:sp>
        <p:nvSpPr>
          <p:cNvPr id="396" name="Replicate and Transform…"/>
          <p:cNvSpPr txBox="1"/>
          <p:nvPr/>
        </p:nvSpPr>
        <p:spPr>
          <a:xfrm>
            <a:off x="3332763" y="3454732"/>
            <a:ext cx="607390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Replicate and Transform </a:t>
            </a:r>
          </a:p>
          <a:p>
            <a:pPr defTabSz="457200">
              <a:defRPr b="0" sz="4200">
                <a:solidFill>
                  <a:srgbClr val="D5D5D5"/>
                </a:solidFill>
                <a:latin typeface="Helvetica"/>
                <a:ea typeface="Helvetica"/>
                <a:cs typeface="Helvetica"/>
                <a:sym typeface="Helvetica"/>
              </a:defRPr>
            </a:pPr>
            <a:r>
              <a:t>49.6%</a:t>
            </a:r>
          </a:p>
        </p:txBody>
      </p:sp>
      <p:sp>
        <p:nvSpPr>
          <p:cNvPr id="397" name="Fill…"/>
          <p:cNvSpPr txBox="1"/>
          <p:nvPr/>
        </p:nvSpPr>
        <p:spPr>
          <a:xfrm>
            <a:off x="11230533" y="3454732"/>
            <a:ext cx="162672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Fill </a:t>
            </a:r>
          </a:p>
          <a:p>
            <a:pPr defTabSz="457200">
              <a:defRPr b="0" sz="4200">
                <a:solidFill>
                  <a:srgbClr val="D5D5D5"/>
                </a:solidFill>
                <a:latin typeface="Helvetica"/>
                <a:ea typeface="Helvetica"/>
                <a:cs typeface="Helvetica"/>
                <a:sym typeface="Helvetica"/>
              </a:defRPr>
            </a:pPr>
            <a:r>
              <a:t>29.5%</a:t>
            </a:r>
          </a:p>
        </p:txBody>
      </p:sp>
      <p:sp>
        <p:nvSpPr>
          <p:cNvPr id="398" name="Overlay…"/>
          <p:cNvSpPr txBox="1"/>
          <p:nvPr/>
        </p:nvSpPr>
        <p:spPr>
          <a:xfrm>
            <a:off x="14681131" y="3454732"/>
            <a:ext cx="19520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Overlay</a:t>
            </a:r>
          </a:p>
          <a:p>
            <a:pPr defTabSz="457200">
              <a:defRPr b="0" sz="4200">
                <a:solidFill>
                  <a:srgbClr val="D5D5D5"/>
                </a:solidFill>
                <a:latin typeface="Helvetica"/>
                <a:ea typeface="Helvetica"/>
                <a:cs typeface="Helvetica"/>
                <a:sym typeface="Helvetica"/>
              </a:defRPr>
            </a:pPr>
            <a:r>
              <a:t>15.6%</a:t>
            </a:r>
          </a:p>
        </p:txBody>
      </p:sp>
      <p:sp>
        <p:nvSpPr>
          <p:cNvPr id="399" name="Cutout…"/>
          <p:cNvSpPr txBox="1"/>
          <p:nvPr/>
        </p:nvSpPr>
        <p:spPr>
          <a:xfrm>
            <a:off x="18457033" y="3454732"/>
            <a:ext cx="16858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Cutout</a:t>
            </a:r>
          </a:p>
          <a:p>
            <a:pPr defTabSz="457200">
              <a:defRPr b="0" sz="4200">
                <a:latin typeface="Helvetica"/>
                <a:ea typeface="Helvetica"/>
                <a:cs typeface="Helvetica"/>
                <a:sym typeface="Helvetica"/>
              </a:defRPr>
            </a:pPr>
            <a:r>
              <a:t>7.1%</a:t>
            </a:r>
          </a:p>
        </p:txBody>
      </p:sp>
      <p:pic>
        <p:nvPicPr>
          <p:cNvPr id="400" name="Image" descr="Image"/>
          <p:cNvPicPr>
            <a:picLocks noChangeAspect="1"/>
          </p:cNvPicPr>
          <p:nvPr/>
        </p:nvPicPr>
        <p:blipFill>
          <a:blip r:embed="rId3">
            <a:extLst/>
          </a:blip>
          <a:stretch>
            <a:fillRect/>
          </a:stretch>
        </p:blipFill>
        <p:spPr>
          <a:xfrm>
            <a:off x="7598897" y="5639465"/>
            <a:ext cx="9186206" cy="7453950"/>
          </a:xfrm>
          <a:prstGeom prst="rect">
            <a:avLst/>
          </a:prstGeom>
          <a:ln w="12700">
            <a:miter lim="400000"/>
          </a:ln>
        </p:spPr>
      </p:pic>
      <p:sp>
        <p:nvSpPr>
          <p:cNvPr id="401" name="Published by the Wall Street Journal"/>
          <p:cNvSpPr txBox="1"/>
          <p:nvPr/>
        </p:nvSpPr>
        <p:spPr>
          <a:xfrm>
            <a:off x="9329297" y="13158602"/>
            <a:ext cx="5429200"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Published by the Wall Street Journal</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Thematic"/>
          <p:cNvSpPr txBox="1"/>
          <p:nvPr>
            <p:ph type="title"/>
          </p:nvPr>
        </p:nvSpPr>
        <p:spPr>
          <a:prstGeom prst="rect">
            <a:avLst/>
          </a:prstGeom>
        </p:spPr>
        <p:txBody>
          <a:bodyPr/>
          <a:lstStyle>
            <a:lvl1pPr algn="l">
              <a:defRPr sz="10500"/>
            </a:lvl1pPr>
          </a:lstStyle>
          <a:p>
            <a:pPr/>
            <a:r>
              <a:t>Thematic</a:t>
            </a:r>
          </a:p>
        </p:txBody>
      </p:sp>
      <p:grpSp>
        <p:nvGrpSpPr>
          <p:cNvPr id="409" name="Group"/>
          <p:cNvGrpSpPr/>
          <p:nvPr/>
        </p:nvGrpSpPr>
        <p:grpSpPr>
          <a:xfrm>
            <a:off x="1906262" y="3457372"/>
            <a:ext cx="8822998" cy="9531120"/>
            <a:chOff x="0" y="0"/>
            <a:chExt cx="8822997" cy="9531119"/>
          </a:xfrm>
        </p:grpSpPr>
        <p:sp>
          <p:nvSpPr>
            <p:cNvPr id="406" name="Thematic…"/>
            <p:cNvSpPr txBox="1"/>
            <p:nvPr/>
          </p:nvSpPr>
          <p:spPr>
            <a:xfrm>
              <a:off x="3257596" y="0"/>
              <a:ext cx="2307804"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b="0" sz="4200">
                  <a:latin typeface="Helvetica"/>
                  <a:ea typeface="Helvetica"/>
                  <a:cs typeface="Helvetica"/>
                  <a:sym typeface="Helvetica"/>
                </a:defRPr>
              </a:pPr>
              <a:r>
                <a:t>Thematic</a:t>
              </a:r>
            </a:p>
            <a:p>
              <a:pPr defTabSz="457200">
                <a:defRPr b="0" sz="4200">
                  <a:latin typeface="Helvetica"/>
                  <a:ea typeface="Helvetica"/>
                  <a:cs typeface="Helvetica"/>
                  <a:sym typeface="Helvetica"/>
                </a:defRPr>
              </a:pPr>
              <a:r>
                <a:t>52.6% </a:t>
              </a:r>
            </a:p>
          </p:txBody>
        </p:sp>
        <p:pic>
          <p:nvPicPr>
            <p:cNvPr id="407" name="Infographics-In-Real-Life-8.jpg" descr="Infographics-In-Real-Life-8.jpg"/>
            <p:cNvPicPr>
              <a:picLocks noChangeAspect="1"/>
            </p:cNvPicPr>
            <p:nvPr/>
          </p:nvPicPr>
          <p:blipFill>
            <a:blip r:embed="rId3">
              <a:extLst/>
            </a:blip>
            <a:stretch>
              <a:fillRect/>
            </a:stretch>
          </p:blipFill>
          <p:spPr>
            <a:xfrm>
              <a:off x="0" y="2174226"/>
              <a:ext cx="8822998" cy="6380793"/>
            </a:xfrm>
            <a:prstGeom prst="rect">
              <a:avLst/>
            </a:prstGeom>
            <a:ln w="12700" cap="flat">
              <a:noFill/>
              <a:miter lim="400000"/>
            </a:ln>
            <a:effectLst/>
          </p:spPr>
        </p:pic>
        <p:sp>
          <p:nvSpPr>
            <p:cNvPr id="408" name="Designed by Peter Ørntoft"/>
            <p:cNvSpPr txBox="1"/>
            <p:nvPr/>
          </p:nvSpPr>
          <p:spPr>
            <a:xfrm>
              <a:off x="2385365" y="9032364"/>
              <a:ext cx="4052266" cy="4987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i="1" sz="2600"/>
              </a:lvl1pPr>
            </a:lstStyle>
            <a:p>
              <a:pPr/>
              <a:r>
                <a:t>Designed by Peter Ørntoft </a:t>
              </a:r>
            </a:p>
          </p:txBody>
        </p:sp>
      </p:grpSp>
      <p:grpSp>
        <p:nvGrpSpPr>
          <p:cNvPr id="413" name="Group"/>
          <p:cNvGrpSpPr/>
          <p:nvPr/>
        </p:nvGrpSpPr>
        <p:grpSpPr>
          <a:xfrm>
            <a:off x="12803634" y="3457372"/>
            <a:ext cx="9674105" cy="9734320"/>
            <a:chOff x="0" y="0"/>
            <a:chExt cx="9674103" cy="9734319"/>
          </a:xfrm>
        </p:grpSpPr>
        <p:sp>
          <p:nvSpPr>
            <p:cNvPr id="410" name="Not Thematic…"/>
            <p:cNvSpPr txBox="1"/>
            <p:nvPr/>
          </p:nvSpPr>
          <p:spPr>
            <a:xfrm>
              <a:off x="3198714" y="0"/>
              <a:ext cx="3276675"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b="0" sz="4200">
                  <a:latin typeface="Helvetica"/>
                  <a:ea typeface="Helvetica"/>
                  <a:cs typeface="Helvetica"/>
                  <a:sym typeface="Helvetica"/>
                </a:defRPr>
              </a:pPr>
              <a:r>
                <a:t>Not Thematic</a:t>
              </a:r>
            </a:p>
            <a:p>
              <a:pPr defTabSz="457200">
                <a:defRPr b="0" sz="4200">
                  <a:latin typeface="Helvetica"/>
                  <a:ea typeface="Helvetica"/>
                  <a:cs typeface="Helvetica"/>
                  <a:sym typeface="Helvetica"/>
                </a:defRPr>
              </a:pPr>
              <a:r>
                <a:t>47.4%</a:t>
              </a:r>
            </a:p>
          </p:txBody>
        </p:sp>
        <p:pic>
          <p:nvPicPr>
            <p:cNvPr id="411" name="imagegroup (1).jpeg" descr="imagegroup (1).jpeg"/>
            <p:cNvPicPr>
              <a:picLocks noChangeAspect="1"/>
            </p:cNvPicPr>
            <p:nvPr/>
          </p:nvPicPr>
          <p:blipFill>
            <a:blip r:embed="rId4">
              <a:extLst/>
            </a:blip>
            <a:stretch>
              <a:fillRect/>
            </a:stretch>
          </p:blipFill>
          <p:spPr>
            <a:xfrm>
              <a:off x="0" y="2174226"/>
              <a:ext cx="9674104" cy="6380793"/>
            </a:xfrm>
            <a:prstGeom prst="rect">
              <a:avLst/>
            </a:prstGeom>
            <a:ln w="12700" cap="flat">
              <a:noFill/>
              <a:miter lim="400000"/>
            </a:ln>
            <a:effectLst/>
          </p:spPr>
        </p:pic>
        <p:sp>
          <p:nvSpPr>
            <p:cNvPr id="412" name="Designed by Anna Lena Schiller, Lisa Rienermann, and Sylke Gruhnwald for Zeit Online"/>
            <p:cNvSpPr txBox="1"/>
            <p:nvPr/>
          </p:nvSpPr>
          <p:spPr>
            <a:xfrm>
              <a:off x="704953" y="8829164"/>
              <a:ext cx="8264198" cy="9051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b="0" i="1" sz="2600">
                  <a:solidFill>
                    <a:srgbClr val="252525"/>
                  </a:solidFill>
                </a:defRPr>
              </a:pPr>
              <a:r>
                <a:t>Designed by </a:t>
              </a:r>
              <a:r>
                <a:t>Anna Lena Schiller</a:t>
              </a:r>
              <a:r>
                <a:t>, Lisa Rienermann, and Sylke Gruhnwald for Zeit Online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9" grpId="1"/>
      <p:bldP build="whole" bldLvl="1" animBg="1" rev="0" advAuto="0" spid="413" grpId="2"/>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Infomage Design Tool"/>
          <p:cNvSpPr/>
          <p:nvPr/>
        </p:nvSpPr>
        <p:spPr>
          <a:xfrm>
            <a:off x="-154781" y="4248017"/>
            <a:ext cx="24693562" cy="5219966"/>
          </a:xfrm>
          <a:prstGeom prst="rect">
            <a:avLst/>
          </a:prstGeom>
          <a:gradFill>
            <a:gsLst>
              <a:gs pos="0">
                <a:srgbClr val="009FDE"/>
              </a:gs>
              <a:gs pos="100000">
                <a:srgbClr val="312986"/>
              </a:gs>
            </a:gsLst>
            <a:lin ang="108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10000">
                <a:solidFill>
                  <a:srgbClr val="FFFFFF"/>
                </a:solidFill>
                <a:latin typeface="+mn-lt"/>
                <a:ea typeface="+mn-ea"/>
                <a:cs typeface="+mn-cs"/>
                <a:sym typeface="Helvetica Neue Medium"/>
              </a:defRPr>
            </a:lvl1pPr>
          </a:lstStyle>
          <a:p>
            <a:pPr/>
            <a:r>
              <a:t>Infomage Design Tool</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Design Tool Overview"/>
          <p:cNvSpPr txBox="1"/>
          <p:nvPr>
            <p:ph type="title"/>
          </p:nvPr>
        </p:nvSpPr>
        <p:spPr>
          <a:prstGeom prst="rect">
            <a:avLst/>
          </a:prstGeom>
        </p:spPr>
        <p:txBody>
          <a:bodyPr/>
          <a:lstStyle>
            <a:lvl1pPr algn="l">
              <a:defRPr sz="10500"/>
            </a:lvl1pPr>
          </a:lstStyle>
          <a:p>
            <a:pPr/>
            <a:r>
              <a:t>Design Tool Overview</a:t>
            </a:r>
          </a:p>
        </p:txBody>
      </p:sp>
      <p:grpSp>
        <p:nvGrpSpPr>
          <p:cNvPr id="435" name="Group"/>
          <p:cNvGrpSpPr/>
          <p:nvPr/>
        </p:nvGrpSpPr>
        <p:grpSpPr>
          <a:xfrm>
            <a:off x="590451" y="5876467"/>
            <a:ext cx="1444785" cy="1759867"/>
            <a:chOff x="0" y="0"/>
            <a:chExt cx="1444783" cy="1759866"/>
          </a:xfrm>
        </p:grpSpPr>
        <p:sp>
          <p:nvSpPr>
            <p:cNvPr id="422" name="Rectangle 90"/>
            <p:cNvSpPr txBox="1"/>
            <p:nvPr/>
          </p:nvSpPr>
          <p:spPr>
            <a:xfrm>
              <a:off x="37055" y="0"/>
              <a:ext cx="1370673" cy="74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2000">
                  <a:latin typeface="Helvetica"/>
                  <a:ea typeface="Helvetica"/>
                  <a:cs typeface="Helvetica"/>
                  <a:sym typeface="Helvetica"/>
                </a:defRPr>
              </a:lvl1pPr>
            </a:lstStyle>
            <a:p>
              <a:pPr/>
              <a:r>
                <a:t>Data File</a:t>
              </a:r>
            </a:p>
          </p:txBody>
        </p:sp>
        <p:sp>
          <p:nvSpPr>
            <p:cNvPr id="423" name="Rectangle 101"/>
            <p:cNvSpPr/>
            <p:nvPr/>
          </p:nvSpPr>
          <p:spPr>
            <a:xfrm>
              <a:off x="0" y="982611"/>
              <a:ext cx="481557"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4" name="Rectangle 102"/>
            <p:cNvSpPr/>
            <p:nvPr/>
          </p:nvSpPr>
          <p:spPr>
            <a:xfrm>
              <a:off x="481556" y="982611"/>
              <a:ext cx="481557"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5" name="Rectangle 104"/>
            <p:cNvSpPr/>
            <p:nvPr/>
          </p:nvSpPr>
          <p:spPr>
            <a:xfrm>
              <a:off x="963111" y="982611"/>
              <a:ext cx="481558"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6" name="Rectangle 105"/>
            <p:cNvSpPr/>
            <p:nvPr/>
          </p:nvSpPr>
          <p:spPr>
            <a:xfrm>
              <a:off x="0" y="1237461"/>
              <a:ext cx="481557"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7" name="Rectangle 106"/>
            <p:cNvSpPr/>
            <p:nvPr/>
          </p:nvSpPr>
          <p:spPr>
            <a:xfrm>
              <a:off x="481556" y="1237461"/>
              <a:ext cx="481557"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8" name="Rectangle 107"/>
            <p:cNvSpPr/>
            <p:nvPr/>
          </p:nvSpPr>
          <p:spPr>
            <a:xfrm>
              <a:off x="963111" y="1237461"/>
              <a:ext cx="481558"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9" name="Rectangle 108"/>
            <p:cNvSpPr/>
            <p:nvPr/>
          </p:nvSpPr>
          <p:spPr>
            <a:xfrm>
              <a:off x="0" y="1492313"/>
              <a:ext cx="481557" cy="26755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30" name="Rectangle 109"/>
            <p:cNvSpPr/>
            <p:nvPr/>
          </p:nvSpPr>
          <p:spPr>
            <a:xfrm>
              <a:off x="481556" y="1492313"/>
              <a:ext cx="481557" cy="26755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31" name="Rectangle 110"/>
            <p:cNvSpPr/>
            <p:nvPr/>
          </p:nvSpPr>
          <p:spPr>
            <a:xfrm>
              <a:off x="963111" y="1492313"/>
              <a:ext cx="481558" cy="26755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32" name="Rectangle 112"/>
            <p:cNvSpPr/>
            <p:nvPr/>
          </p:nvSpPr>
          <p:spPr>
            <a:xfrm>
              <a:off x="112" y="805950"/>
              <a:ext cx="481558" cy="176160"/>
            </a:xfrm>
            <a:prstGeom prst="rect">
              <a:avLst/>
            </a:prstGeom>
            <a:solidFill>
              <a:srgbClr val="D6DCE5"/>
            </a:solid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33" name="Rectangle 113"/>
            <p:cNvSpPr/>
            <p:nvPr/>
          </p:nvSpPr>
          <p:spPr>
            <a:xfrm>
              <a:off x="481670" y="805950"/>
              <a:ext cx="481558" cy="176160"/>
            </a:xfrm>
            <a:prstGeom prst="rect">
              <a:avLst/>
            </a:prstGeom>
            <a:solidFill>
              <a:srgbClr val="D6DCE5"/>
            </a:solid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34" name="Rectangle 114"/>
            <p:cNvSpPr/>
            <p:nvPr/>
          </p:nvSpPr>
          <p:spPr>
            <a:xfrm>
              <a:off x="963227" y="805950"/>
              <a:ext cx="481557" cy="176160"/>
            </a:xfrm>
            <a:prstGeom prst="rect">
              <a:avLst/>
            </a:prstGeom>
            <a:solidFill>
              <a:srgbClr val="D6DCE5"/>
            </a:solid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grpSp>
        <p:nvGrpSpPr>
          <p:cNvPr id="442" name="Group"/>
          <p:cNvGrpSpPr/>
          <p:nvPr/>
        </p:nvGrpSpPr>
        <p:grpSpPr>
          <a:xfrm>
            <a:off x="10759932" y="4845780"/>
            <a:ext cx="4612521" cy="4309614"/>
            <a:chOff x="0" y="0"/>
            <a:chExt cx="4612519" cy="4309613"/>
          </a:xfrm>
        </p:grpSpPr>
        <p:grpSp>
          <p:nvGrpSpPr>
            <p:cNvPr id="440" name="Group"/>
            <p:cNvGrpSpPr/>
            <p:nvPr/>
          </p:nvGrpSpPr>
          <p:grpSpPr>
            <a:xfrm>
              <a:off x="988249" y="0"/>
              <a:ext cx="3624271" cy="4309614"/>
              <a:chOff x="0" y="0"/>
              <a:chExt cx="3624269" cy="4309613"/>
            </a:xfrm>
          </p:grpSpPr>
          <p:sp>
            <p:nvSpPr>
              <p:cNvPr id="436" name="Rectangle 9"/>
              <p:cNvSpPr/>
              <p:nvPr/>
            </p:nvSpPr>
            <p:spPr>
              <a:xfrm>
                <a:off x="0" y="0"/>
                <a:ext cx="3624270" cy="4309614"/>
              </a:xfrm>
              <a:prstGeom prst="rect">
                <a:avLst/>
              </a:prstGeom>
              <a:solidFill>
                <a:srgbClr val="EDEDED"/>
              </a:solidFill>
              <a:ln w="12700" cap="flat">
                <a:noFill/>
                <a:miter lim="400000"/>
              </a:ln>
              <a:effectLst/>
            </p:spPr>
            <p:txBody>
              <a:bodyPr wrap="square" lIns="45719" tIns="45719" rIns="45719" bIns="45719" numCol="1" anchor="ctr">
                <a:noAutofit/>
              </a:bodyPr>
              <a:lstStyle/>
              <a:p>
                <a:pPr defTabSz="914400">
                  <a:defRPr b="0" sz="2900">
                    <a:solidFill>
                      <a:srgbClr val="FFFFFF"/>
                    </a:solidFill>
                    <a:latin typeface="Calibri"/>
                    <a:ea typeface="Calibri"/>
                    <a:cs typeface="Calibri"/>
                    <a:sym typeface="Calibri"/>
                  </a:defRPr>
                </a:pPr>
              </a:p>
            </p:txBody>
          </p:sp>
          <p:sp>
            <p:nvSpPr>
              <p:cNvPr id="437" name="TextBox 10"/>
              <p:cNvSpPr txBox="1"/>
              <p:nvPr/>
            </p:nvSpPr>
            <p:spPr>
              <a:xfrm>
                <a:off x="0" y="24446"/>
                <a:ext cx="3624270" cy="768404"/>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sz="2900">
                    <a:solidFill>
                      <a:srgbClr val="FFFFFF"/>
                    </a:solidFill>
                    <a:latin typeface="Helvetica"/>
                    <a:ea typeface="Helvetica"/>
                    <a:cs typeface="Helvetica"/>
                    <a:sym typeface="Helvetica"/>
                  </a:defRPr>
                </a:lvl1pPr>
              </a:lstStyle>
              <a:p>
                <a:pPr/>
                <a:r>
                  <a:t>Distortion Estimation</a:t>
                </a:r>
              </a:p>
            </p:txBody>
          </p:sp>
          <p:sp>
            <p:nvSpPr>
              <p:cNvPr id="438" name="Rectangle 60"/>
              <p:cNvSpPr txBox="1"/>
              <p:nvPr/>
            </p:nvSpPr>
            <p:spPr>
              <a:xfrm>
                <a:off x="410151" y="1179455"/>
                <a:ext cx="2803967" cy="728800"/>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b="0" sz="2000">
                    <a:latin typeface="Helvetica"/>
                    <a:ea typeface="Helvetica"/>
                    <a:cs typeface="Helvetica"/>
                    <a:sym typeface="Helvetica"/>
                  </a:defRPr>
                </a:lvl1pPr>
              </a:lstStyle>
              <a:p>
                <a:pPr/>
                <a:r>
                  <a:t>Distortion Computation</a:t>
                </a:r>
              </a:p>
            </p:txBody>
          </p:sp>
          <p:sp>
            <p:nvSpPr>
              <p:cNvPr id="439" name="Rectangle 61"/>
              <p:cNvSpPr txBox="1"/>
              <p:nvPr/>
            </p:nvSpPr>
            <p:spPr>
              <a:xfrm>
                <a:off x="507764" y="2179734"/>
                <a:ext cx="2608741" cy="7288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Distortion Optimizer</a:t>
                </a:r>
              </a:p>
            </p:txBody>
          </p:sp>
        </p:grpSp>
        <p:sp>
          <p:nvSpPr>
            <p:cNvPr id="441" name="Line"/>
            <p:cNvSpPr/>
            <p:nvPr/>
          </p:nvSpPr>
          <p:spPr>
            <a:xfrm>
              <a:off x="0" y="2154807"/>
              <a:ext cx="991210" cy="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449" name="Group"/>
          <p:cNvGrpSpPr/>
          <p:nvPr/>
        </p:nvGrpSpPr>
        <p:grpSpPr>
          <a:xfrm>
            <a:off x="6249674" y="4845780"/>
            <a:ext cx="4513218" cy="4309614"/>
            <a:chOff x="0" y="0"/>
            <a:chExt cx="4513217" cy="4309613"/>
          </a:xfrm>
        </p:grpSpPr>
        <p:grpSp>
          <p:nvGrpSpPr>
            <p:cNvPr id="447" name="Group"/>
            <p:cNvGrpSpPr/>
            <p:nvPr/>
          </p:nvGrpSpPr>
          <p:grpSpPr>
            <a:xfrm>
              <a:off x="1021349" y="0"/>
              <a:ext cx="3491869" cy="4309614"/>
              <a:chOff x="0" y="0"/>
              <a:chExt cx="3491867" cy="4309613"/>
            </a:xfrm>
          </p:grpSpPr>
          <p:sp>
            <p:nvSpPr>
              <p:cNvPr id="443" name="Rectangle 7"/>
              <p:cNvSpPr/>
              <p:nvPr/>
            </p:nvSpPr>
            <p:spPr>
              <a:xfrm>
                <a:off x="0" y="0"/>
                <a:ext cx="3491868" cy="4309614"/>
              </a:xfrm>
              <a:prstGeom prst="rect">
                <a:avLst/>
              </a:prstGeom>
              <a:solidFill>
                <a:srgbClr val="EDEDED"/>
              </a:solidFill>
              <a:ln w="12700" cap="flat">
                <a:noFill/>
                <a:miter lim="400000"/>
              </a:ln>
              <a:effectLst/>
            </p:spPr>
            <p:txBody>
              <a:bodyPr wrap="square" lIns="45719" tIns="45719" rIns="45719" bIns="45719" numCol="1" anchor="ctr">
                <a:noAutofit/>
              </a:bodyPr>
              <a:lstStyle/>
              <a:p>
                <a:pPr defTabSz="914400">
                  <a:defRPr b="0" sz="2900">
                    <a:solidFill>
                      <a:srgbClr val="FFFFFF"/>
                    </a:solidFill>
                    <a:latin typeface="Calibri"/>
                    <a:ea typeface="Calibri"/>
                    <a:cs typeface="Calibri"/>
                    <a:sym typeface="Calibri"/>
                  </a:defRPr>
                </a:pPr>
              </a:p>
            </p:txBody>
          </p:sp>
          <p:sp>
            <p:nvSpPr>
              <p:cNvPr id="444" name="TextBox 8"/>
              <p:cNvSpPr txBox="1"/>
              <p:nvPr/>
            </p:nvSpPr>
            <p:spPr>
              <a:xfrm>
                <a:off x="0" y="24446"/>
                <a:ext cx="3491868" cy="768404"/>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sz="2900">
                    <a:solidFill>
                      <a:srgbClr val="FFFFFF"/>
                    </a:solidFill>
                    <a:latin typeface="Helvetica"/>
                    <a:ea typeface="Helvetica"/>
                    <a:cs typeface="Helvetica"/>
                    <a:sym typeface="Helvetica"/>
                  </a:defRPr>
                </a:lvl1pPr>
              </a:lstStyle>
              <a:p>
                <a:pPr/>
                <a:r>
                  <a:t>Data Embedding</a:t>
                </a:r>
              </a:p>
            </p:txBody>
          </p:sp>
          <p:sp>
            <p:nvSpPr>
              <p:cNvPr id="445" name="Rectangle 54"/>
              <p:cNvSpPr txBox="1"/>
              <p:nvPr/>
            </p:nvSpPr>
            <p:spPr>
              <a:xfrm>
                <a:off x="441563" y="1179455"/>
                <a:ext cx="2608742" cy="728800"/>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Fill Method</a:t>
                </a:r>
              </a:p>
            </p:txBody>
          </p:sp>
          <p:sp>
            <p:nvSpPr>
              <p:cNvPr id="446" name="Rectangle 55"/>
              <p:cNvSpPr txBox="1"/>
              <p:nvPr/>
            </p:nvSpPr>
            <p:spPr>
              <a:xfrm>
                <a:off x="441563" y="2179734"/>
                <a:ext cx="2608742" cy="7288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Overlay Method</a:t>
                </a:r>
              </a:p>
            </p:txBody>
          </p:sp>
        </p:grpSp>
        <p:sp>
          <p:nvSpPr>
            <p:cNvPr id="448" name="Line"/>
            <p:cNvSpPr/>
            <p:nvPr/>
          </p:nvSpPr>
          <p:spPr>
            <a:xfrm>
              <a:off x="0" y="2154807"/>
              <a:ext cx="991210" cy="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457" name="Group"/>
          <p:cNvGrpSpPr/>
          <p:nvPr/>
        </p:nvGrpSpPr>
        <p:grpSpPr>
          <a:xfrm>
            <a:off x="15365510" y="4845775"/>
            <a:ext cx="4484099" cy="4309624"/>
            <a:chOff x="0" y="0"/>
            <a:chExt cx="4484098" cy="4309622"/>
          </a:xfrm>
        </p:grpSpPr>
        <p:grpSp>
          <p:nvGrpSpPr>
            <p:cNvPr id="455" name="Group"/>
            <p:cNvGrpSpPr/>
            <p:nvPr/>
          </p:nvGrpSpPr>
          <p:grpSpPr>
            <a:xfrm>
              <a:off x="992230" y="0"/>
              <a:ext cx="3491869" cy="4309623"/>
              <a:chOff x="0" y="0"/>
              <a:chExt cx="3491867" cy="4309622"/>
            </a:xfrm>
          </p:grpSpPr>
          <p:sp>
            <p:nvSpPr>
              <p:cNvPr id="450" name="Rectangle 13"/>
              <p:cNvSpPr/>
              <p:nvPr/>
            </p:nvSpPr>
            <p:spPr>
              <a:xfrm>
                <a:off x="0" y="0"/>
                <a:ext cx="3491868" cy="4309623"/>
              </a:xfrm>
              <a:prstGeom prst="rect">
                <a:avLst/>
              </a:prstGeom>
              <a:solidFill>
                <a:srgbClr val="EDEDED"/>
              </a:solidFill>
              <a:ln w="12700" cap="flat">
                <a:noFill/>
                <a:miter lim="400000"/>
              </a:ln>
              <a:effectLst/>
            </p:spPr>
            <p:txBody>
              <a:bodyPr wrap="square" lIns="45719" tIns="45719" rIns="45719" bIns="45719" numCol="1" anchor="ctr">
                <a:noAutofit/>
              </a:bodyPr>
              <a:lstStyle/>
              <a:p>
                <a:pPr defTabSz="914400">
                  <a:defRPr b="0" sz="2900">
                    <a:solidFill>
                      <a:srgbClr val="FFFFFF"/>
                    </a:solidFill>
                    <a:latin typeface="Calibri"/>
                    <a:ea typeface="Calibri"/>
                    <a:cs typeface="Calibri"/>
                    <a:sym typeface="Calibri"/>
                  </a:defRPr>
                </a:pPr>
              </a:p>
            </p:txBody>
          </p:sp>
          <p:sp>
            <p:nvSpPr>
              <p:cNvPr id="451" name="TextBox 14"/>
              <p:cNvSpPr txBox="1"/>
              <p:nvPr/>
            </p:nvSpPr>
            <p:spPr>
              <a:xfrm>
                <a:off x="0" y="24448"/>
                <a:ext cx="3491868" cy="768404"/>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sz="2900">
                    <a:solidFill>
                      <a:srgbClr val="FFFFFF"/>
                    </a:solidFill>
                    <a:latin typeface="Helvetica"/>
                    <a:ea typeface="Helvetica"/>
                    <a:cs typeface="Helvetica"/>
                    <a:sym typeface="Helvetica"/>
                  </a:defRPr>
                </a:lvl1pPr>
              </a:lstStyle>
              <a:p>
                <a:pPr/>
                <a:r>
                  <a:t>Post Processing</a:t>
                </a:r>
              </a:p>
            </p:txBody>
          </p:sp>
          <p:sp>
            <p:nvSpPr>
              <p:cNvPr id="452" name="Rectangle 57"/>
              <p:cNvSpPr txBox="1"/>
              <p:nvPr/>
            </p:nvSpPr>
            <p:spPr>
              <a:xfrm>
                <a:off x="441563" y="1179459"/>
                <a:ext cx="2608742" cy="7288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Image Filtering</a:t>
                </a:r>
              </a:p>
            </p:txBody>
          </p:sp>
          <p:sp>
            <p:nvSpPr>
              <p:cNvPr id="453" name="Rectangle 58"/>
              <p:cNvSpPr txBox="1"/>
              <p:nvPr/>
            </p:nvSpPr>
            <p:spPr>
              <a:xfrm>
                <a:off x="441563" y="2179738"/>
                <a:ext cx="2608742" cy="7288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Chart Styling</a:t>
                </a:r>
              </a:p>
            </p:txBody>
          </p:sp>
          <p:sp>
            <p:nvSpPr>
              <p:cNvPr id="454" name="Rectangle 56"/>
              <p:cNvSpPr txBox="1"/>
              <p:nvPr/>
            </p:nvSpPr>
            <p:spPr>
              <a:xfrm>
                <a:off x="441563" y="3180017"/>
                <a:ext cx="2608742" cy="728800"/>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Font Styling</a:t>
                </a:r>
              </a:p>
            </p:txBody>
          </p:sp>
        </p:grpSp>
        <p:sp>
          <p:nvSpPr>
            <p:cNvPr id="456" name="Line"/>
            <p:cNvSpPr/>
            <p:nvPr/>
          </p:nvSpPr>
          <p:spPr>
            <a:xfrm>
              <a:off x="0" y="2154811"/>
              <a:ext cx="991210" cy="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464" name="Group"/>
          <p:cNvGrpSpPr/>
          <p:nvPr/>
        </p:nvGrpSpPr>
        <p:grpSpPr>
          <a:xfrm>
            <a:off x="2061562" y="4855441"/>
            <a:ext cx="4157973" cy="4290293"/>
            <a:chOff x="0" y="0"/>
            <a:chExt cx="4157971" cy="4290292"/>
          </a:xfrm>
        </p:grpSpPr>
        <p:grpSp>
          <p:nvGrpSpPr>
            <p:cNvPr id="462" name="Group"/>
            <p:cNvGrpSpPr/>
            <p:nvPr/>
          </p:nvGrpSpPr>
          <p:grpSpPr>
            <a:xfrm>
              <a:off x="666104" y="0"/>
              <a:ext cx="3491868" cy="4290293"/>
              <a:chOff x="0" y="0"/>
              <a:chExt cx="3491867" cy="4290292"/>
            </a:xfrm>
          </p:grpSpPr>
          <p:sp>
            <p:nvSpPr>
              <p:cNvPr id="458" name="Rectangle 4"/>
              <p:cNvSpPr/>
              <p:nvPr/>
            </p:nvSpPr>
            <p:spPr>
              <a:xfrm>
                <a:off x="0" y="0"/>
                <a:ext cx="3491868" cy="4290293"/>
              </a:xfrm>
              <a:prstGeom prst="rect">
                <a:avLst/>
              </a:prstGeom>
              <a:solidFill>
                <a:srgbClr val="EDEDED"/>
              </a:solidFill>
              <a:ln w="12700" cap="flat">
                <a:noFill/>
                <a:miter lim="400000"/>
              </a:ln>
              <a:effectLst/>
            </p:spPr>
            <p:txBody>
              <a:bodyPr wrap="square" lIns="45719" tIns="45719" rIns="45719" bIns="45719" numCol="1" anchor="ctr">
                <a:noAutofit/>
              </a:bodyPr>
              <a:lstStyle/>
              <a:p>
                <a:pPr defTabSz="914400">
                  <a:defRPr b="0" sz="2900">
                    <a:solidFill>
                      <a:srgbClr val="FFFFFF"/>
                    </a:solidFill>
                    <a:latin typeface="Calibri"/>
                    <a:ea typeface="Calibri"/>
                    <a:cs typeface="Calibri"/>
                    <a:sym typeface="Calibri"/>
                  </a:defRPr>
                </a:pPr>
              </a:p>
            </p:txBody>
          </p:sp>
          <p:sp>
            <p:nvSpPr>
              <p:cNvPr id="459" name="TextBox 5"/>
              <p:cNvSpPr txBox="1"/>
              <p:nvPr/>
            </p:nvSpPr>
            <p:spPr>
              <a:xfrm>
                <a:off x="0" y="24446"/>
                <a:ext cx="3491868" cy="768404"/>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sz="2900">
                    <a:solidFill>
                      <a:srgbClr val="FFFFFF"/>
                    </a:solidFill>
                    <a:latin typeface="Helvetica"/>
                    <a:ea typeface="Helvetica"/>
                    <a:cs typeface="Helvetica"/>
                    <a:sym typeface="Helvetica"/>
                  </a:defRPr>
                </a:lvl1pPr>
              </a:lstStyle>
              <a:p>
                <a:pPr/>
                <a:r>
                  <a:t>Image Retrieval</a:t>
                </a:r>
              </a:p>
            </p:txBody>
          </p:sp>
          <p:sp>
            <p:nvSpPr>
              <p:cNvPr id="460" name="TextBox 45"/>
              <p:cNvSpPr txBox="1"/>
              <p:nvPr/>
            </p:nvSpPr>
            <p:spPr>
              <a:xfrm>
                <a:off x="441563" y="1169794"/>
                <a:ext cx="2608741" cy="728800"/>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Label Extraction</a:t>
                </a:r>
              </a:p>
            </p:txBody>
          </p:sp>
          <p:sp>
            <p:nvSpPr>
              <p:cNvPr id="461" name="TextBox 63"/>
              <p:cNvSpPr txBox="1"/>
              <p:nvPr/>
            </p:nvSpPr>
            <p:spPr>
              <a:xfrm>
                <a:off x="441563" y="2170073"/>
                <a:ext cx="2608741" cy="7288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Image Search</a:t>
                </a:r>
              </a:p>
            </p:txBody>
          </p:sp>
        </p:grpSp>
        <p:sp>
          <p:nvSpPr>
            <p:cNvPr id="463" name="Line"/>
            <p:cNvSpPr/>
            <p:nvPr/>
          </p:nvSpPr>
          <p:spPr>
            <a:xfrm>
              <a:off x="0" y="2145146"/>
              <a:ext cx="661010" cy="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468" name="Group"/>
          <p:cNvGrpSpPr/>
          <p:nvPr/>
        </p:nvGrpSpPr>
        <p:grpSpPr>
          <a:xfrm>
            <a:off x="19854349" y="5035284"/>
            <a:ext cx="3874974" cy="3645432"/>
            <a:chOff x="0" y="0"/>
            <a:chExt cx="3874972" cy="3645430"/>
          </a:xfrm>
        </p:grpSpPr>
        <p:sp>
          <p:nvSpPr>
            <p:cNvPr id="465" name="Rectangle 116"/>
            <p:cNvSpPr txBox="1"/>
            <p:nvPr/>
          </p:nvSpPr>
          <p:spPr>
            <a:xfrm>
              <a:off x="1699700" y="0"/>
              <a:ext cx="1892957" cy="7684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2000">
                  <a:latin typeface="Helvetica"/>
                  <a:ea typeface="Helvetica"/>
                  <a:cs typeface="Helvetica"/>
                  <a:sym typeface="Helvetica"/>
                </a:defRPr>
              </a:lvl1pPr>
            </a:lstStyle>
            <a:p>
              <a:pPr/>
              <a:r>
                <a:t>Infomage</a:t>
              </a:r>
            </a:p>
          </p:txBody>
        </p:sp>
        <p:sp>
          <p:nvSpPr>
            <p:cNvPr id="466" name="Line"/>
            <p:cNvSpPr/>
            <p:nvPr/>
          </p:nvSpPr>
          <p:spPr>
            <a:xfrm>
              <a:off x="0" y="1965302"/>
              <a:ext cx="991210" cy="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pic>
          <p:nvPicPr>
            <p:cNvPr id="467" name="Image" descr="Image"/>
            <p:cNvPicPr>
              <a:picLocks noChangeAspect="1"/>
            </p:cNvPicPr>
            <p:nvPr/>
          </p:nvPicPr>
          <p:blipFill>
            <a:blip r:embed="rId3">
              <a:extLst/>
            </a:blip>
            <a:stretch>
              <a:fillRect/>
            </a:stretch>
          </p:blipFill>
          <p:spPr>
            <a:xfrm>
              <a:off x="1417383" y="928815"/>
              <a:ext cx="2457590" cy="2716616"/>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5"/>
                                        </p:tgtEl>
                                        <p:attrNameLst>
                                          <p:attrName>style.visibility</p:attrName>
                                        </p:attrNameLst>
                                      </p:cBhvr>
                                      <p:to>
                                        <p:strVal val="visible"/>
                                      </p:to>
                                    </p:set>
                                    <p:animEffect filter="fade" transition="in">
                                      <p:cBhvr>
                                        <p:cTn id="7" dur="700"/>
                                        <p:tgtEl>
                                          <p:spTgt spid="43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64"/>
                                        </p:tgtEl>
                                        <p:attrNameLst>
                                          <p:attrName>style.visibility</p:attrName>
                                        </p:attrNameLst>
                                      </p:cBhvr>
                                      <p:to>
                                        <p:strVal val="visible"/>
                                      </p:to>
                                    </p:set>
                                    <p:animEffect filter="fade" transition="in">
                                      <p:cBhvr>
                                        <p:cTn id="12" dur="1000"/>
                                        <p:tgtEl>
                                          <p:spTgt spid="46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49"/>
                                        </p:tgtEl>
                                        <p:attrNameLst>
                                          <p:attrName>style.visibility</p:attrName>
                                        </p:attrNameLst>
                                      </p:cBhvr>
                                      <p:to>
                                        <p:strVal val="visible"/>
                                      </p:to>
                                    </p:set>
                                    <p:animEffect filter="fade" transition="in">
                                      <p:cBhvr>
                                        <p:cTn id="17" dur="1000"/>
                                        <p:tgtEl>
                                          <p:spTgt spid="44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442"/>
                                        </p:tgtEl>
                                        <p:attrNameLst>
                                          <p:attrName>style.visibility</p:attrName>
                                        </p:attrNameLst>
                                      </p:cBhvr>
                                      <p:to>
                                        <p:strVal val="visible"/>
                                      </p:to>
                                    </p:set>
                                    <p:animEffect filter="fade" transition="in">
                                      <p:cBhvr>
                                        <p:cTn id="22" dur="1000"/>
                                        <p:tgtEl>
                                          <p:spTgt spid="44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457"/>
                                        </p:tgtEl>
                                        <p:attrNameLst>
                                          <p:attrName>style.visibility</p:attrName>
                                        </p:attrNameLst>
                                      </p:cBhvr>
                                      <p:to>
                                        <p:strVal val="visible"/>
                                      </p:to>
                                    </p:set>
                                    <p:animEffect filter="fade" transition="in">
                                      <p:cBhvr>
                                        <p:cTn id="27" dur="1000"/>
                                        <p:tgtEl>
                                          <p:spTgt spid="457"/>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468"/>
                                        </p:tgtEl>
                                        <p:attrNameLst>
                                          <p:attrName>style.visibility</p:attrName>
                                        </p:attrNameLst>
                                      </p:cBhvr>
                                      <p:to>
                                        <p:strVal val="visible"/>
                                      </p:to>
                                    </p:set>
                                    <p:animEffect filter="fade" transition="in">
                                      <p:cBhvr>
                                        <p:cTn id="32"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5" grpId="1"/>
      <p:bldP build="whole" bldLvl="1" animBg="1" rev="0" advAuto="0" spid="464" grpId="2"/>
      <p:bldP build="whole" bldLvl="1" animBg="1" rev="0" advAuto="0" spid="468" grpId="6"/>
      <p:bldP build="whole" bldLvl="1" animBg="1" rev="0" advAuto="0" spid="449" grpId="3"/>
      <p:bldP build="whole" bldLvl="1" animBg="1" rev="0" advAuto="0" spid="442" grpId="4"/>
      <p:bldP build="whole" bldLvl="1" animBg="1" rev="0" advAuto="0" spid="457" grpId="5"/>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Embedding Charts"/>
          <p:cNvSpPr txBox="1"/>
          <p:nvPr>
            <p:ph type="title"/>
          </p:nvPr>
        </p:nvSpPr>
        <p:spPr>
          <a:prstGeom prst="rect">
            <a:avLst/>
          </a:prstGeom>
        </p:spPr>
        <p:txBody>
          <a:bodyPr/>
          <a:lstStyle>
            <a:lvl1pPr algn="l">
              <a:defRPr sz="10500"/>
            </a:lvl1pPr>
          </a:lstStyle>
          <a:p>
            <a:pPr/>
            <a:r>
              <a:t>Embedding Charts</a:t>
            </a:r>
          </a:p>
        </p:txBody>
      </p:sp>
      <p:grpSp>
        <p:nvGrpSpPr>
          <p:cNvPr id="475" name="Group"/>
          <p:cNvGrpSpPr/>
          <p:nvPr/>
        </p:nvGrpSpPr>
        <p:grpSpPr>
          <a:xfrm>
            <a:off x="14378523" y="3293331"/>
            <a:ext cx="4826001" cy="5602111"/>
            <a:chOff x="0" y="0"/>
            <a:chExt cx="4826000" cy="5602109"/>
          </a:xfrm>
        </p:grpSpPr>
        <p:sp>
          <p:nvSpPr>
            <p:cNvPr id="473" name="Overlay"/>
            <p:cNvSpPr txBox="1"/>
            <p:nvPr/>
          </p:nvSpPr>
          <p:spPr>
            <a:xfrm>
              <a:off x="1673373" y="0"/>
              <a:ext cx="1733254"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b="0" sz="3700">
                  <a:latin typeface="Helvetica"/>
                  <a:ea typeface="Helvetica"/>
                  <a:cs typeface="Helvetica"/>
                  <a:sym typeface="Helvetica"/>
                </a:defRPr>
              </a:lvl1pPr>
            </a:lstStyle>
            <a:p>
              <a:pPr/>
              <a:r>
                <a:t>Overlay</a:t>
              </a:r>
            </a:p>
          </p:txBody>
        </p:sp>
        <p:pic>
          <p:nvPicPr>
            <p:cNvPr id="474" name="Line-Overlay2.jpg" descr="Line-Overlay2.jpg"/>
            <p:cNvPicPr>
              <a:picLocks noChangeAspect="1"/>
            </p:cNvPicPr>
            <p:nvPr/>
          </p:nvPicPr>
          <p:blipFill>
            <a:blip r:embed="rId3">
              <a:extLst/>
            </a:blip>
            <a:stretch>
              <a:fillRect/>
            </a:stretch>
          </p:blipFill>
          <p:spPr>
            <a:xfrm>
              <a:off x="0" y="776109"/>
              <a:ext cx="4826000" cy="4826001"/>
            </a:xfrm>
            <a:prstGeom prst="rect">
              <a:avLst/>
            </a:prstGeom>
            <a:ln w="12700" cap="flat">
              <a:noFill/>
              <a:miter lim="400000"/>
            </a:ln>
            <a:effectLst/>
          </p:spPr>
        </p:pic>
      </p:grpSp>
      <p:grpSp>
        <p:nvGrpSpPr>
          <p:cNvPr id="478" name="Group"/>
          <p:cNvGrpSpPr/>
          <p:nvPr/>
        </p:nvGrpSpPr>
        <p:grpSpPr>
          <a:xfrm>
            <a:off x="4419058" y="3323986"/>
            <a:ext cx="6673120" cy="5540801"/>
            <a:chOff x="0" y="0"/>
            <a:chExt cx="6673119" cy="5540799"/>
          </a:xfrm>
        </p:grpSpPr>
        <p:sp>
          <p:nvSpPr>
            <p:cNvPr id="476" name="Fill"/>
            <p:cNvSpPr txBox="1"/>
            <p:nvPr/>
          </p:nvSpPr>
          <p:spPr>
            <a:xfrm>
              <a:off x="3089628" y="0"/>
              <a:ext cx="845078"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b="0" sz="3700">
                  <a:latin typeface="Helvetica"/>
                  <a:ea typeface="Helvetica"/>
                  <a:cs typeface="Helvetica"/>
                  <a:sym typeface="Helvetica"/>
                </a:defRPr>
              </a:lvl1pPr>
            </a:lstStyle>
            <a:p>
              <a:pPr/>
              <a:r>
                <a:t>Fill </a:t>
              </a:r>
            </a:p>
          </p:txBody>
        </p:sp>
        <p:pic>
          <p:nvPicPr>
            <p:cNvPr id="477" name="Infographics-In-Real-Life-8.jpg" descr="Infographics-In-Real-Life-8.jpg"/>
            <p:cNvPicPr>
              <a:picLocks noChangeAspect="1"/>
            </p:cNvPicPr>
            <p:nvPr/>
          </p:nvPicPr>
          <p:blipFill>
            <a:blip r:embed="rId4">
              <a:extLst/>
            </a:blip>
            <a:stretch>
              <a:fillRect/>
            </a:stretch>
          </p:blipFill>
          <p:spPr>
            <a:xfrm>
              <a:off x="0" y="714799"/>
              <a:ext cx="6673120" cy="4826001"/>
            </a:xfrm>
            <a:prstGeom prst="rect">
              <a:avLst/>
            </a:prstGeom>
            <a:ln w="12700" cap="flat">
              <a:noFill/>
              <a:miter lim="400000"/>
            </a:ln>
            <a:effectLst/>
          </p:spPr>
        </p:pic>
      </p:grpSp>
      <p:grpSp>
        <p:nvGrpSpPr>
          <p:cNvPr id="489" name="Group"/>
          <p:cNvGrpSpPr/>
          <p:nvPr/>
        </p:nvGrpSpPr>
        <p:grpSpPr>
          <a:xfrm>
            <a:off x="3100269" y="10104441"/>
            <a:ext cx="11662866" cy="3212887"/>
            <a:chOff x="0" y="0"/>
            <a:chExt cx="11662864" cy="3212886"/>
          </a:xfrm>
        </p:grpSpPr>
        <p:sp>
          <p:nvSpPr>
            <p:cNvPr id="479" name="Replicate and Transform"/>
            <p:cNvSpPr txBox="1"/>
            <p:nvPr/>
          </p:nvSpPr>
          <p:spPr>
            <a:xfrm>
              <a:off x="-1" y="0"/>
              <a:ext cx="5364424"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0" sz="3700">
                  <a:latin typeface="Helvetica"/>
                  <a:ea typeface="Helvetica"/>
                  <a:cs typeface="Helvetica"/>
                  <a:sym typeface="Helvetica"/>
                </a:defRPr>
              </a:lvl1pPr>
            </a:lstStyle>
            <a:p>
              <a:pPr/>
              <a:r>
                <a:t>Replicate and Transform </a:t>
              </a:r>
            </a:p>
          </p:txBody>
        </p:sp>
        <p:grpSp>
          <p:nvGrpSpPr>
            <p:cNvPr id="482" name="Group"/>
            <p:cNvGrpSpPr/>
            <p:nvPr/>
          </p:nvGrpSpPr>
          <p:grpSpPr>
            <a:xfrm>
              <a:off x="7713611" y="840485"/>
              <a:ext cx="3949254" cy="2372402"/>
              <a:chOff x="0" y="0"/>
              <a:chExt cx="3949253" cy="2372401"/>
            </a:xfrm>
          </p:grpSpPr>
          <p:pic>
            <p:nvPicPr>
              <p:cNvPr id="480" name="Screen Shot 2020-05-03 at 1.12.25 PM.png" descr="Screen Shot 2020-05-03 at 1.12.25 PM.png"/>
              <p:cNvPicPr>
                <a:picLocks noChangeAspect="1"/>
              </p:cNvPicPr>
              <p:nvPr/>
            </p:nvPicPr>
            <p:blipFill>
              <a:blip r:embed="rId5">
                <a:extLst/>
              </a:blip>
              <a:stretch>
                <a:fillRect/>
              </a:stretch>
            </p:blipFill>
            <p:spPr>
              <a:xfrm>
                <a:off x="258465" y="0"/>
                <a:ext cx="3432323" cy="1607869"/>
              </a:xfrm>
              <a:prstGeom prst="rect">
                <a:avLst/>
              </a:prstGeom>
              <a:ln w="12700" cap="flat">
                <a:noFill/>
                <a:miter lim="400000"/>
              </a:ln>
              <a:effectLst/>
            </p:spPr>
          </p:pic>
          <p:sp>
            <p:nvSpPr>
              <p:cNvPr id="481" name="InfoNice - Wang et al"/>
              <p:cNvSpPr txBox="1"/>
              <p:nvPr/>
            </p:nvSpPr>
            <p:spPr>
              <a:xfrm>
                <a:off x="0" y="1862980"/>
                <a:ext cx="3949254" cy="5094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InfoNice - Wang et al</a:t>
                </a:r>
              </a:p>
            </p:txBody>
          </p:sp>
        </p:grpSp>
        <p:grpSp>
          <p:nvGrpSpPr>
            <p:cNvPr id="485" name="Group"/>
            <p:cNvGrpSpPr/>
            <p:nvPr/>
          </p:nvGrpSpPr>
          <p:grpSpPr>
            <a:xfrm>
              <a:off x="648326" y="840485"/>
              <a:ext cx="2852987" cy="2372401"/>
              <a:chOff x="0" y="0"/>
              <a:chExt cx="2852986" cy="2372400"/>
            </a:xfrm>
          </p:grpSpPr>
          <p:pic>
            <p:nvPicPr>
              <p:cNvPr id="483" name="Screen Shot 2020-05-03 at 1.16.48 PM.png" descr="Screen Shot 2020-05-03 at 1.16.48 PM.png"/>
              <p:cNvPicPr>
                <a:picLocks noChangeAspect="1"/>
              </p:cNvPicPr>
              <p:nvPr/>
            </p:nvPicPr>
            <p:blipFill>
              <a:blip r:embed="rId6">
                <a:extLst/>
              </a:blip>
              <a:stretch>
                <a:fillRect/>
              </a:stretch>
            </p:blipFill>
            <p:spPr>
              <a:xfrm>
                <a:off x="0" y="0"/>
                <a:ext cx="2852987" cy="1607869"/>
              </a:xfrm>
              <a:prstGeom prst="rect">
                <a:avLst/>
              </a:prstGeom>
              <a:ln w="12700" cap="flat">
                <a:noFill/>
                <a:miter lim="400000"/>
              </a:ln>
              <a:effectLst/>
            </p:spPr>
          </p:pic>
          <p:sp>
            <p:nvSpPr>
              <p:cNvPr id="484" name="DDG - Kim et al"/>
              <p:cNvSpPr txBox="1"/>
              <p:nvPr/>
            </p:nvSpPr>
            <p:spPr>
              <a:xfrm>
                <a:off x="80626" y="1862979"/>
                <a:ext cx="2691735" cy="5094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DDG - Kim et al</a:t>
                </a:r>
              </a:p>
            </p:txBody>
          </p:sp>
        </p:grpSp>
        <p:grpSp>
          <p:nvGrpSpPr>
            <p:cNvPr id="488" name="Group"/>
            <p:cNvGrpSpPr/>
            <p:nvPr/>
          </p:nvGrpSpPr>
          <p:grpSpPr>
            <a:xfrm>
              <a:off x="4112637" y="840485"/>
              <a:ext cx="3248115" cy="2372402"/>
              <a:chOff x="0" y="0"/>
              <a:chExt cx="3248114" cy="2372401"/>
            </a:xfrm>
          </p:grpSpPr>
          <p:pic>
            <p:nvPicPr>
              <p:cNvPr id="486" name="DataInk-a-the-main-canvas-b-the-visual-data-palette-to-edit-visual-properties-and (1).png" descr="DataInk-a-the-main-canvas-b-the-visual-data-palette-to-edit-visual-properties-and (1).png"/>
              <p:cNvPicPr>
                <a:picLocks noChangeAspect="1"/>
              </p:cNvPicPr>
              <p:nvPr/>
            </p:nvPicPr>
            <p:blipFill>
              <a:blip r:embed="rId7">
                <a:extLst/>
              </a:blip>
              <a:stretch>
                <a:fillRect/>
              </a:stretch>
            </p:blipFill>
            <p:spPr>
              <a:xfrm>
                <a:off x="94423" y="0"/>
                <a:ext cx="3059268" cy="1607869"/>
              </a:xfrm>
              <a:prstGeom prst="rect">
                <a:avLst/>
              </a:prstGeom>
              <a:ln w="12700" cap="flat">
                <a:noFill/>
                <a:miter lim="400000"/>
              </a:ln>
              <a:effectLst/>
            </p:spPr>
          </p:pic>
          <p:sp>
            <p:nvSpPr>
              <p:cNvPr id="487" name="DataInk - Xia et al"/>
              <p:cNvSpPr txBox="1"/>
              <p:nvPr/>
            </p:nvSpPr>
            <p:spPr>
              <a:xfrm>
                <a:off x="0" y="1862980"/>
                <a:ext cx="3248115" cy="5094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DataInk - Xia et al</a:t>
                </a:r>
              </a:p>
            </p:txBody>
          </p:sp>
        </p:grpSp>
      </p:grpSp>
      <p:grpSp>
        <p:nvGrpSpPr>
          <p:cNvPr id="492" name="Group"/>
          <p:cNvGrpSpPr/>
          <p:nvPr/>
        </p:nvGrpSpPr>
        <p:grpSpPr>
          <a:xfrm>
            <a:off x="16790141" y="10111020"/>
            <a:ext cx="4493589" cy="2095351"/>
            <a:chOff x="0" y="0"/>
            <a:chExt cx="4493588" cy="2095350"/>
          </a:xfrm>
        </p:grpSpPr>
        <p:sp>
          <p:nvSpPr>
            <p:cNvPr id="490" name="Cutout"/>
            <p:cNvSpPr txBox="1"/>
            <p:nvPr/>
          </p:nvSpPr>
          <p:spPr>
            <a:xfrm>
              <a:off x="0" y="0"/>
              <a:ext cx="1541857" cy="6472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lnSpc>
                  <a:spcPct val="117999"/>
                </a:lnSpc>
                <a:defRPr b="0" sz="3700"/>
              </a:lvl1pPr>
            </a:lstStyle>
            <a:p>
              <a:pPr/>
              <a:r>
                <a:t>Cutout</a:t>
              </a:r>
            </a:p>
          </p:txBody>
        </p:sp>
        <p:sp>
          <p:nvSpPr>
            <p:cNvPr id="491" name="Straight Forward…"/>
            <p:cNvSpPr txBox="1"/>
            <p:nvPr/>
          </p:nvSpPr>
          <p:spPr>
            <a:xfrm>
              <a:off x="857253" y="955109"/>
              <a:ext cx="3636337" cy="11402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489479" indent="-489479" algn="l" defTabSz="457200">
                <a:lnSpc>
                  <a:spcPct val="117999"/>
                </a:lnSpc>
                <a:buSzPct val="125000"/>
                <a:buChar char="•"/>
                <a:defRPr b="0" sz="3200"/>
              </a:pPr>
              <a:r>
                <a:t>Straight Forward</a:t>
              </a:r>
            </a:p>
            <a:p>
              <a:pPr marL="489479" indent="-489479" algn="l" defTabSz="457200">
                <a:lnSpc>
                  <a:spcPct val="117999"/>
                </a:lnSpc>
                <a:buSzPct val="125000"/>
                <a:buChar char="•"/>
                <a:defRPr b="0" sz="3200"/>
              </a:pPr>
              <a:r>
                <a:t>Not widely used</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8" grpId="1"/>
      <p:bldP build="whole" bldLvl="1" animBg="1" rev="0" advAuto="0" spid="489" grpId="3"/>
      <p:bldP build="whole" bldLvl="1" animBg="1" rev="0" advAuto="0" spid="475" grpId="2"/>
      <p:bldP build="whole" bldLvl="1" animBg="1" rev="0" advAuto="0" spid="492" grpId="4"/>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Infomages"/>
          <p:cNvSpPr txBox="1"/>
          <p:nvPr>
            <p:ph type="title"/>
          </p:nvPr>
        </p:nvSpPr>
        <p:spPr>
          <a:prstGeom prst="rect">
            <a:avLst/>
          </a:prstGeom>
        </p:spPr>
        <p:txBody>
          <a:bodyPr/>
          <a:lstStyle>
            <a:lvl1pPr algn="l">
              <a:defRPr sz="10500"/>
            </a:lvl1pPr>
          </a:lstStyle>
          <a:p>
            <a:pPr/>
            <a:r>
              <a:t>Infomages</a:t>
            </a:r>
          </a:p>
        </p:txBody>
      </p:sp>
      <p:sp>
        <p:nvSpPr>
          <p:cNvPr id="139" name="Type of infographic"/>
          <p:cNvSpPr txBox="1"/>
          <p:nvPr/>
        </p:nvSpPr>
        <p:spPr>
          <a:xfrm>
            <a:off x="1511300" y="3683000"/>
            <a:ext cx="21755907"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i="1" sz="4200">
                <a:latin typeface="Helvetica"/>
                <a:ea typeface="Helvetica"/>
                <a:cs typeface="Helvetica"/>
                <a:sym typeface="Helvetica"/>
              </a:defRPr>
            </a:lvl1pPr>
          </a:lstStyle>
          <a:p>
            <a:pPr/>
            <a:r>
              <a:t>Type of infographic</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Embedding Charts: Fill"/>
          <p:cNvSpPr txBox="1"/>
          <p:nvPr>
            <p:ph type="title"/>
          </p:nvPr>
        </p:nvSpPr>
        <p:spPr>
          <a:prstGeom prst="rect">
            <a:avLst/>
          </a:prstGeom>
        </p:spPr>
        <p:txBody>
          <a:bodyPr/>
          <a:lstStyle>
            <a:lvl1pPr algn="l">
              <a:defRPr sz="10500"/>
            </a:lvl1pPr>
          </a:lstStyle>
          <a:p>
            <a:pPr/>
            <a:r>
              <a:t>Embedding Charts: Fill</a:t>
            </a:r>
          </a:p>
        </p:txBody>
      </p:sp>
      <p:grpSp>
        <p:nvGrpSpPr>
          <p:cNvPr id="499" name="Group"/>
          <p:cNvGrpSpPr/>
          <p:nvPr/>
        </p:nvGrpSpPr>
        <p:grpSpPr>
          <a:xfrm>
            <a:off x="899148" y="4745138"/>
            <a:ext cx="2820460" cy="6105324"/>
            <a:chOff x="0" y="0"/>
            <a:chExt cx="2820458" cy="6105322"/>
          </a:xfrm>
        </p:grpSpPr>
        <p:pic>
          <p:nvPicPr>
            <p:cNvPr id="497" name="Image" descr="Image"/>
            <p:cNvPicPr>
              <a:picLocks noChangeAspect="1"/>
            </p:cNvPicPr>
            <p:nvPr/>
          </p:nvPicPr>
          <p:blipFill>
            <a:blip r:embed="rId3">
              <a:extLst/>
            </a:blip>
            <a:stretch>
              <a:fillRect/>
            </a:stretch>
          </p:blipFill>
          <p:spPr>
            <a:xfrm>
              <a:off x="0" y="0"/>
              <a:ext cx="2820459" cy="2602419"/>
            </a:xfrm>
            <a:prstGeom prst="rect">
              <a:avLst/>
            </a:prstGeom>
            <a:ln w="12700" cap="flat">
              <a:noFill/>
              <a:miter lim="400000"/>
            </a:ln>
            <a:effectLst/>
          </p:spPr>
        </p:pic>
        <p:pic>
          <p:nvPicPr>
            <p:cNvPr id="498" name="lip2.jpg" descr="lip2.jpg"/>
            <p:cNvPicPr>
              <a:picLocks noChangeAspect="1"/>
            </p:cNvPicPr>
            <p:nvPr/>
          </p:nvPicPr>
          <p:blipFill>
            <a:blip r:embed="rId4">
              <a:extLst/>
            </a:blip>
            <a:stretch>
              <a:fillRect/>
            </a:stretch>
          </p:blipFill>
          <p:spPr>
            <a:xfrm>
              <a:off x="0" y="3284864"/>
              <a:ext cx="2820459" cy="2820459"/>
            </a:xfrm>
            <a:prstGeom prst="rect">
              <a:avLst/>
            </a:prstGeom>
            <a:ln w="12700" cap="flat">
              <a:noFill/>
              <a:miter lim="400000"/>
            </a:ln>
            <a:effectLst/>
          </p:spPr>
        </p:pic>
      </p:grpSp>
      <p:grpSp>
        <p:nvGrpSpPr>
          <p:cNvPr id="504" name="Group"/>
          <p:cNvGrpSpPr/>
          <p:nvPr/>
        </p:nvGrpSpPr>
        <p:grpSpPr>
          <a:xfrm>
            <a:off x="4150359" y="5391435"/>
            <a:ext cx="6355794" cy="4812730"/>
            <a:chOff x="0" y="0"/>
            <a:chExt cx="6355793" cy="4812729"/>
          </a:xfrm>
        </p:grpSpPr>
        <p:grpSp>
          <p:nvGrpSpPr>
            <p:cNvPr id="502" name="Group"/>
            <p:cNvGrpSpPr/>
            <p:nvPr/>
          </p:nvGrpSpPr>
          <p:grpSpPr>
            <a:xfrm>
              <a:off x="1543063" y="0"/>
              <a:ext cx="4812731" cy="4812730"/>
              <a:chOff x="0" y="0"/>
              <a:chExt cx="4812729" cy="4812729"/>
            </a:xfrm>
          </p:grpSpPr>
          <p:pic>
            <p:nvPicPr>
              <p:cNvPr id="500" name="Image" descr="Image"/>
              <p:cNvPicPr>
                <a:picLocks noChangeAspect="1"/>
              </p:cNvPicPr>
              <p:nvPr/>
            </p:nvPicPr>
            <p:blipFill>
              <a:blip r:embed="rId5">
                <a:extLst/>
              </a:blip>
              <a:stretch>
                <a:fillRect/>
              </a:stretch>
            </p:blipFill>
            <p:spPr>
              <a:xfrm>
                <a:off x="0" y="0"/>
                <a:ext cx="4812730" cy="4812730"/>
              </a:xfrm>
              <a:prstGeom prst="rect">
                <a:avLst/>
              </a:prstGeom>
              <a:ln w="12700" cap="flat">
                <a:noFill/>
                <a:miter lim="400000"/>
              </a:ln>
              <a:effectLst/>
            </p:spPr>
          </p:pic>
          <p:sp>
            <p:nvSpPr>
              <p:cNvPr id="501" name="Rectangle"/>
              <p:cNvSpPr/>
              <p:nvPr/>
            </p:nvSpPr>
            <p:spPr>
              <a:xfrm>
                <a:off x="1213774" y="1329577"/>
                <a:ext cx="2648472" cy="1429003"/>
              </a:xfrm>
              <a:prstGeom prst="rect">
                <a:avLst/>
              </a:prstGeom>
              <a:noFill/>
              <a:ln w="50800" cap="flat">
                <a:solidFill>
                  <a:srgbClr val="FFFD04"/>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503" name="Line"/>
            <p:cNvSpPr/>
            <p:nvPr/>
          </p:nvSpPr>
          <p:spPr>
            <a:xfrm>
              <a:off x="0" y="2406364"/>
              <a:ext cx="1112311"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507" name="Group"/>
          <p:cNvGrpSpPr/>
          <p:nvPr/>
        </p:nvGrpSpPr>
        <p:grpSpPr>
          <a:xfrm>
            <a:off x="17723451" y="5391435"/>
            <a:ext cx="5896907" cy="4812730"/>
            <a:chOff x="0" y="0"/>
            <a:chExt cx="5896905" cy="4812729"/>
          </a:xfrm>
        </p:grpSpPr>
        <p:pic>
          <p:nvPicPr>
            <p:cNvPr id="505" name="Image" descr="Image"/>
            <p:cNvPicPr>
              <a:picLocks noChangeAspect="1"/>
            </p:cNvPicPr>
            <p:nvPr/>
          </p:nvPicPr>
          <p:blipFill>
            <a:blip r:embed="rId6">
              <a:extLst/>
            </a:blip>
            <a:stretch>
              <a:fillRect/>
            </a:stretch>
          </p:blipFill>
          <p:spPr>
            <a:xfrm>
              <a:off x="1543063" y="0"/>
              <a:ext cx="4353843" cy="4812730"/>
            </a:xfrm>
            <a:prstGeom prst="rect">
              <a:avLst/>
            </a:prstGeom>
            <a:ln w="12700" cap="flat">
              <a:noFill/>
              <a:miter lim="400000"/>
            </a:ln>
            <a:effectLst/>
          </p:spPr>
        </p:pic>
        <p:sp>
          <p:nvSpPr>
            <p:cNvPr id="506" name="Line"/>
            <p:cNvSpPr/>
            <p:nvPr/>
          </p:nvSpPr>
          <p:spPr>
            <a:xfrm>
              <a:off x="0" y="2406364"/>
              <a:ext cx="1112311"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512" name="Group"/>
          <p:cNvGrpSpPr/>
          <p:nvPr/>
        </p:nvGrpSpPr>
        <p:grpSpPr>
          <a:xfrm>
            <a:off x="2021607" y="5391435"/>
            <a:ext cx="20340787" cy="7960240"/>
            <a:chOff x="0" y="0"/>
            <a:chExt cx="20340786" cy="7960239"/>
          </a:xfrm>
        </p:grpSpPr>
        <p:grpSp>
          <p:nvGrpSpPr>
            <p:cNvPr id="510" name="Group"/>
            <p:cNvGrpSpPr/>
            <p:nvPr/>
          </p:nvGrpSpPr>
          <p:grpSpPr>
            <a:xfrm>
              <a:off x="8915298" y="0"/>
              <a:ext cx="6355794" cy="4812730"/>
              <a:chOff x="0" y="0"/>
              <a:chExt cx="6355793" cy="4812729"/>
            </a:xfrm>
          </p:grpSpPr>
          <p:pic>
            <p:nvPicPr>
              <p:cNvPr id="508" name="Image" descr="Image"/>
              <p:cNvPicPr>
                <a:picLocks noChangeAspect="1"/>
              </p:cNvPicPr>
              <p:nvPr/>
            </p:nvPicPr>
            <p:blipFill>
              <a:blip r:embed="rId7">
                <a:extLst/>
              </a:blip>
              <a:stretch>
                <a:fillRect/>
              </a:stretch>
            </p:blipFill>
            <p:spPr>
              <a:xfrm>
                <a:off x="1543063" y="0"/>
                <a:ext cx="4812731" cy="4812730"/>
              </a:xfrm>
              <a:prstGeom prst="rect">
                <a:avLst/>
              </a:prstGeom>
              <a:ln w="12700" cap="flat">
                <a:noFill/>
                <a:miter lim="400000"/>
              </a:ln>
              <a:effectLst/>
            </p:spPr>
          </p:pic>
          <p:sp>
            <p:nvSpPr>
              <p:cNvPr id="509" name="Line"/>
              <p:cNvSpPr/>
              <p:nvPr/>
            </p:nvSpPr>
            <p:spPr>
              <a:xfrm>
                <a:off x="0" y="2406364"/>
                <a:ext cx="1112311"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511" name="Rother, C., Kolmogorov, V., &amp; Blake, A. (2004). &quot; GrabCut&quot; interactive foreground extraction using iterated graph cuts. ACM transactions on graphics (TOG), 23(3), 309-314."/>
            <p:cNvSpPr txBox="1"/>
            <p:nvPr/>
          </p:nvSpPr>
          <p:spPr>
            <a:xfrm>
              <a:off x="0" y="7562564"/>
              <a:ext cx="20340787" cy="397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b="0" sz="2100">
                  <a:solidFill>
                    <a:srgbClr val="222222"/>
                  </a:solidFill>
                  <a:latin typeface="Arial"/>
                  <a:ea typeface="Arial"/>
                  <a:cs typeface="Arial"/>
                  <a:sym typeface="Arial"/>
                </a:defRPr>
              </a:pPr>
              <a:r>
                <a:t>Rother, C., Kolmogorov, V., &amp; Blake, A. (2004). " GrabCut" interactive foreground extraction using iterated graph cuts. </a:t>
              </a:r>
              <a:r>
                <a:rPr i="1"/>
                <a:t>ACM transactions on graphics (TOG)</a:t>
              </a:r>
              <a:r>
                <a:t>, </a:t>
              </a:r>
              <a:r>
                <a:rPr i="1"/>
                <a:t>23</a:t>
              </a:r>
              <a:r>
                <a:t>(3), 309-314.</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4" grpId="2"/>
      <p:bldP build="whole" bldLvl="1" animBg="1" rev="0" advAuto="0" spid="507" grpId="4"/>
      <p:bldP build="whole" bldLvl="1" animBg="1" rev="0" advAuto="0" spid="512" grpId="3"/>
      <p:bldP build="whole" bldLvl="1" animBg="1" rev="0" advAuto="0" spid="499"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Embedding Charts: Fill"/>
          <p:cNvSpPr txBox="1"/>
          <p:nvPr>
            <p:ph type="title"/>
          </p:nvPr>
        </p:nvSpPr>
        <p:spPr>
          <a:prstGeom prst="rect">
            <a:avLst/>
          </a:prstGeom>
        </p:spPr>
        <p:txBody>
          <a:bodyPr/>
          <a:lstStyle>
            <a:lvl1pPr algn="l">
              <a:defRPr sz="10500"/>
            </a:lvl1pPr>
          </a:lstStyle>
          <a:p>
            <a:pPr/>
            <a:r>
              <a:t>Embedding Charts: Fill</a:t>
            </a:r>
          </a:p>
        </p:txBody>
      </p:sp>
      <p:pic>
        <p:nvPicPr>
          <p:cNvPr id="517" name="Image" descr="Image"/>
          <p:cNvPicPr>
            <a:picLocks noChangeAspect="1"/>
          </p:cNvPicPr>
          <p:nvPr/>
        </p:nvPicPr>
        <p:blipFill>
          <a:blip r:embed="rId3">
            <a:extLst/>
          </a:blip>
          <a:stretch>
            <a:fillRect/>
          </a:stretch>
        </p:blipFill>
        <p:spPr>
          <a:xfrm>
            <a:off x="1025100" y="4994235"/>
            <a:ext cx="5072497" cy="5607130"/>
          </a:xfrm>
          <a:prstGeom prst="rect">
            <a:avLst/>
          </a:prstGeom>
          <a:ln w="12700">
            <a:miter lim="400000"/>
          </a:ln>
        </p:spPr>
      </p:pic>
      <p:pic>
        <p:nvPicPr>
          <p:cNvPr id="518" name="Image" descr="Image"/>
          <p:cNvPicPr>
            <a:picLocks noChangeAspect="1"/>
          </p:cNvPicPr>
          <p:nvPr/>
        </p:nvPicPr>
        <p:blipFill>
          <a:blip r:embed="rId4">
            <a:extLst/>
          </a:blip>
          <a:stretch>
            <a:fillRect/>
          </a:stretch>
        </p:blipFill>
        <p:spPr>
          <a:xfrm>
            <a:off x="15478315" y="4991100"/>
            <a:ext cx="7880585" cy="5613400"/>
          </a:xfrm>
          <a:prstGeom prst="rect">
            <a:avLst/>
          </a:prstGeom>
          <a:ln w="12700">
            <a:miter lim="400000"/>
          </a:ln>
        </p:spPr>
      </p:pic>
      <p:pic>
        <p:nvPicPr>
          <p:cNvPr id="519" name="Movie Genres.png" descr="Movie Genres.png"/>
          <p:cNvPicPr>
            <a:picLocks noChangeAspect="1"/>
          </p:cNvPicPr>
          <p:nvPr/>
        </p:nvPicPr>
        <p:blipFill>
          <a:blip r:embed="rId5">
            <a:extLst/>
          </a:blip>
          <a:stretch>
            <a:fillRect/>
          </a:stretch>
        </p:blipFill>
        <p:spPr>
          <a:xfrm>
            <a:off x="6866434" y="4991100"/>
            <a:ext cx="7843075" cy="56134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8" grpId="3"/>
      <p:bldP build="whole" bldLvl="1" animBg="1" rev="0" advAuto="0" spid="517" grpId="1"/>
      <p:bldP build="whole" bldLvl="1" animBg="1" rev="0" advAuto="0" spid="519" grpId="2"/>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Embedding Charts: Overlay"/>
          <p:cNvSpPr txBox="1"/>
          <p:nvPr>
            <p:ph type="title"/>
          </p:nvPr>
        </p:nvSpPr>
        <p:spPr>
          <a:prstGeom prst="rect">
            <a:avLst/>
          </a:prstGeom>
        </p:spPr>
        <p:txBody>
          <a:bodyPr/>
          <a:lstStyle>
            <a:lvl1pPr algn="l">
              <a:defRPr sz="10500"/>
            </a:lvl1pPr>
          </a:lstStyle>
          <a:p>
            <a:pPr/>
            <a:r>
              <a:t>Embedding Charts: Overlay</a:t>
            </a:r>
          </a:p>
        </p:txBody>
      </p:sp>
      <p:grpSp>
        <p:nvGrpSpPr>
          <p:cNvPr id="526" name="Group"/>
          <p:cNvGrpSpPr/>
          <p:nvPr/>
        </p:nvGrpSpPr>
        <p:grpSpPr>
          <a:xfrm>
            <a:off x="616378" y="4823690"/>
            <a:ext cx="4822493" cy="5696360"/>
            <a:chOff x="0" y="0"/>
            <a:chExt cx="4822492" cy="5696359"/>
          </a:xfrm>
        </p:grpSpPr>
        <p:pic>
          <p:nvPicPr>
            <p:cNvPr id="524" name="Image" descr="Image"/>
            <p:cNvPicPr>
              <a:picLocks noChangeAspect="1"/>
            </p:cNvPicPr>
            <p:nvPr/>
          </p:nvPicPr>
          <p:blipFill>
            <a:blip r:embed="rId3">
              <a:extLst/>
            </a:blip>
            <a:stretch>
              <a:fillRect/>
            </a:stretch>
          </p:blipFill>
          <p:spPr>
            <a:xfrm>
              <a:off x="59608" y="0"/>
              <a:ext cx="4703277" cy="2195955"/>
            </a:xfrm>
            <a:prstGeom prst="rect">
              <a:avLst/>
            </a:prstGeom>
            <a:ln w="12700" cap="flat">
              <a:noFill/>
              <a:miter lim="400000"/>
            </a:ln>
            <a:effectLst/>
          </p:spPr>
        </p:pic>
        <p:pic>
          <p:nvPicPr>
            <p:cNvPr id="525" name="ufo-sightings1.jpg" descr="ufo-sightings1.jpg"/>
            <p:cNvPicPr>
              <a:picLocks noChangeAspect="1"/>
            </p:cNvPicPr>
            <p:nvPr/>
          </p:nvPicPr>
          <p:blipFill>
            <a:blip r:embed="rId4">
              <a:extLst/>
            </a:blip>
            <a:stretch>
              <a:fillRect/>
            </a:stretch>
          </p:blipFill>
          <p:spPr>
            <a:xfrm flipH="1">
              <a:off x="0" y="3185526"/>
              <a:ext cx="4822493" cy="2510834"/>
            </a:xfrm>
            <a:prstGeom prst="rect">
              <a:avLst/>
            </a:prstGeom>
            <a:ln w="12700" cap="flat">
              <a:noFill/>
              <a:miter lim="400000"/>
            </a:ln>
            <a:effectLst/>
          </p:spPr>
        </p:pic>
      </p:grpSp>
      <p:grpSp>
        <p:nvGrpSpPr>
          <p:cNvPr id="532" name="Group"/>
          <p:cNvGrpSpPr/>
          <p:nvPr/>
        </p:nvGrpSpPr>
        <p:grpSpPr>
          <a:xfrm>
            <a:off x="5871186" y="4822435"/>
            <a:ext cx="7180828" cy="6041352"/>
            <a:chOff x="0" y="0"/>
            <a:chExt cx="7180826" cy="6041350"/>
          </a:xfrm>
        </p:grpSpPr>
        <p:pic>
          <p:nvPicPr>
            <p:cNvPr id="527" name="ufo-sightings1.jpg" descr="ufo-sightings1.jpg"/>
            <p:cNvPicPr>
              <a:picLocks noChangeAspect="1"/>
            </p:cNvPicPr>
            <p:nvPr/>
          </p:nvPicPr>
          <p:blipFill>
            <a:blip r:embed="rId4">
              <a:extLst/>
            </a:blip>
            <a:stretch>
              <a:fillRect/>
            </a:stretch>
          </p:blipFill>
          <p:spPr>
            <a:xfrm flipH="1">
              <a:off x="1825272" y="3124109"/>
              <a:ext cx="4822494" cy="2510833"/>
            </a:xfrm>
            <a:prstGeom prst="rect">
              <a:avLst/>
            </a:prstGeom>
            <a:ln w="12700" cap="flat">
              <a:noFill/>
              <a:miter lim="400000"/>
            </a:ln>
            <a:effectLst/>
          </p:spPr>
        </p:pic>
        <p:pic>
          <p:nvPicPr>
            <p:cNvPr id="528" name="Image" descr="Image"/>
            <p:cNvPicPr>
              <a:picLocks noChangeAspect="0"/>
            </p:cNvPicPr>
            <p:nvPr/>
          </p:nvPicPr>
          <p:blipFill>
            <a:blip r:embed="rId5">
              <a:extLst/>
            </a:blip>
            <a:stretch>
              <a:fillRect/>
            </a:stretch>
          </p:blipFill>
          <p:spPr>
            <a:xfrm>
              <a:off x="1860563" y="0"/>
              <a:ext cx="4703277" cy="2195955"/>
            </a:xfrm>
            <a:prstGeom prst="rect">
              <a:avLst/>
            </a:prstGeom>
            <a:ln w="12700" cap="flat">
              <a:noFill/>
              <a:miter lim="400000"/>
            </a:ln>
            <a:effectLst/>
          </p:spPr>
        </p:pic>
        <p:pic>
          <p:nvPicPr>
            <p:cNvPr id="529" name="Line Line" descr="Line Line"/>
            <p:cNvPicPr>
              <a:picLocks noChangeAspect="0"/>
            </p:cNvPicPr>
            <p:nvPr/>
          </p:nvPicPr>
          <p:blipFill>
            <a:blip r:embed="rId6">
              <a:extLst/>
            </a:blip>
            <a:stretch>
              <a:fillRect/>
            </a:stretch>
          </p:blipFill>
          <p:spPr>
            <a:xfrm rot="19684351">
              <a:off x="1839617" y="4448768"/>
              <a:ext cx="5756487" cy="76201"/>
            </a:xfrm>
            <a:prstGeom prst="rect">
              <a:avLst/>
            </a:prstGeom>
            <a:effectLst/>
          </p:spPr>
        </p:pic>
        <p:sp>
          <p:nvSpPr>
            <p:cNvPr id="531" name="Line"/>
            <p:cNvSpPr/>
            <p:nvPr/>
          </p:nvSpPr>
          <p:spPr>
            <a:xfrm>
              <a:off x="0" y="2646383"/>
              <a:ext cx="1112311"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535" name="Group"/>
          <p:cNvGrpSpPr/>
          <p:nvPr/>
        </p:nvGrpSpPr>
        <p:grpSpPr>
          <a:xfrm>
            <a:off x="13361843" y="5353077"/>
            <a:ext cx="9887867" cy="4231662"/>
            <a:chOff x="0" y="0"/>
            <a:chExt cx="9887866" cy="4231661"/>
          </a:xfrm>
        </p:grpSpPr>
        <p:pic>
          <p:nvPicPr>
            <p:cNvPr id="533" name="Image" descr="Image"/>
            <p:cNvPicPr>
              <a:picLocks noChangeAspect="1"/>
            </p:cNvPicPr>
            <p:nvPr/>
          </p:nvPicPr>
          <p:blipFill>
            <a:blip r:embed="rId7">
              <a:extLst/>
            </a:blip>
            <a:srcRect l="0" t="0" r="3570" b="0"/>
            <a:stretch>
              <a:fillRect/>
            </a:stretch>
          </p:blipFill>
          <p:spPr>
            <a:xfrm>
              <a:off x="1425669" y="0"/>
              <a:ext cx="8462198" cy="4231662"/>
            </a:xfrm>
            <a:prstGeom prst="rect">
              <a:avLst/>
            </a:prstGeom>
            <a:ln w="12700" cap="flat">
              <a:noFill/>
              <a:miter lim="400000"/>
            </a:ln>
            <a:effectLst/>
          </p:spPr>
        </p:pic>
        <p:sp>
          <p:nvSpPr>
            <p:cNvPr id="534" name="Line"/>
            <p:cNvSpPr/>
            <p:nvPr/>
          </p:nvSpPr>
          <p:spPr>
            <a:xfrm>
              <a:off x="0" y="2115740"/>
              <a:ext cx="1112311"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536" name="Line Line" descr="Line Line"/>
          <p:cNvPicPr>
            <a:picLocks noChangeAspect="0"/>
          </p:cNvPicPr>
          <p:nvPr/>
        </p:nvPicPr>
        <p:blipFill>
          <a:blip r:embed="rId8">
            <a:extLst/>
          </a:blip>
          <a:stretch>
            <a:fillRect/>
          </a:stretch>
        </p:blipFill>
        <p:spPr>
          <a:xfrm rot="16407468">
            <a:off x="7187172" y="9156903"/>
            <a:ext cx="3489655" cy="762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32"/>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53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xit" nodeType="clickEffect" presetSubtype="0" presetID="1" grpId="4" fill="hold">
                                  <p:stCondLst>
                                    <p:cond delay="0"/>
                                  </p:stCondLst>
                                  <p:iterate type="el" backwards="0">
                                    <p:tmAbs val="0"/>
                                  </p:iterate>
                                  <p:childTnLst>
                                    <p:set>
                                      <p:cBhvr>
                                        <p:cTn id="17" fill="hold">
                                          <p:stCondLst>
                                            <p:cond delay="0"/>
                                          </p:stCondLst>
                                        </p:cTn>
                                        <p:tgtEl>
                                          <p:spTgt spid="5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5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6" grpId="4"/>
      <p:bldP build="whole" bldLvl="1" animBg="1" rev="0" advAuto="0" spid="532" grpId="2"/>
      <p:bldP build="whole" bldLvl="1" animBg="1" rev="0" advAuto="0" spid="526" grpId="1"/>
      <p:bldP build="whole" bldLvl="1" animBg="1" rev="0" advAuto="0" spid="535" grpId="5"/>
      <p:bldP build="whole" bldLvl="1" animBg="1" rev="0" advAuto="0" spid="536" grpId="3"/>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Embedding Charts: Overlay"/>
          <p:cNvSpPr txBox="1"/>
          <p:nvPr>
            <p:ph type="title"/>
          </p:nvPr>
        </p:nvSpPr>
        <p:spPr>
          <a:prstGeom prst="rect">
            <a:avLst/>
          </a:prstGeom>
        </p:spPr>
        <p:txBody>
          <a:bodyPr/>
          <a:lstStyle>
            <a:lvl1pPr algn="l">
              <a:defRPr sz="10500"/>
            </a:lvl1pPr>
          </a:lstStyle>
          <a:p>
            <a:pPr/>
            <a:r>
              <a:t>Embedding Charts: Overlay</a:t>
            </a:r>
          </a:p>
        </p:txBody>
      </p:sp>
      <p:pic>
        <p:nvPicPr>
          <p:cNvPr id="542" name="Image" descr="Image"/>
          <p:cNvPicPr>
            <a:picLocks noChangeAspect="1"/>
          </p:cNvPicPr>
          <p:nvPr/>
        </p:nvPicPr>
        <p:blipFill>
          <a:blip r:embed="rId3">
            <a:extLst/>
          </a:blip>
          <a:srcRect l="0" t="0" r="3570" b="0"/>
          <a:stretch>
            <a:fillRect/>
          </a:stretch>
        </p:blipFill>
        <p:spPr>
          <a:xfrm>
            <a:off x="1526013" y="5448493"/>
            <a:ext cx="7502076" cy="3751538"/>
          </a:xfrm>
          <a:prstGeom prst="rect">
            <a:avLst/>
          </a:prstGeom>
          <a:ln w="12700">
            <a:miter lim="400000"/>
          </a:ln>
        </p:spPr>
      </p:pic>
      <p:pic>
        <p:nvPicPr>
          <p:cNvPr id="543" name="Broadband Average Download Speed of Countries.png" descr="Broadband Average Download Speed of Countries.png"/>
          <p:cNvPicPr>
            <a:picLocks noChangeAspect="1"/>
          </p:cNvPicPr>
          <p:nvPr/>
        </p:nvPicPr>
        <p:blipFill>
          <a:blip r:embed="rId4">
            <a:extLst/>
          </a:blip>
          <a:stretch>
            <a:fillRect/>
          </a:stretch>
        </p:blipFill>
        <p:spPr>
          <a:xfrm>
            <a:off x="9861345" y="5448493"/>
            <a:ext cx="5324212" cy="3751661"/>
          </a:xfrm>
          <a:prstGeom prst="rect">
            <a:avLst/>
          </a:prstGeom>
          <a:ln w="12700">
            <a:miter lim="400000"/>
          </a:ln>
        </p:spPr>
      </p:pic>
      <p:pic>
        <p:nvPicPr>
          <p:cNvPr id="544" name="dmc_3.png" descr="dmc_3.png"/>
          <p:cNvPicPr>
            <a:picLocks noChangeAspect="1"/>
          </p:cNvPicPr>
          <p:nvPr/>
        </p:nvPicPr>
        <p:blipFill>
          <a:blip r:embed="rId5">
            <a:extLst/>
          </a:blip>
          <a:stretch>
            <a:fillRect/>
          </a:stretch>
        </p:blipFill>
        <p:spPr>
          <a:xfrm>
            <a:off x="16018760" y="5394603"/>
            <a:ext cx="6722212" cy="385944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2" grpId="1"/>
      <p:bldP build="whole" bldLvl="1" animBg="1" rev="0" advAuto="0" spid="544" grpId="3"/>
      <p:bldP build="whole" bldLvl="1" animBg="1" rev="0" advAuto="0" spid="543"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Estimating Distortion"/>
          <p:cNvSpPr txBox="1"/>
          <p:nvPr>
            <p:ph type="title"/>
          </p:nvPr>
        </p:nvSpPr>
        <p:spPr>
          <a:prstGeom prst="rect">
            <a:avLst/>
          </a:prstGeom>
        </p:spPr>
        <p:txBody>
          <a:bodyPr/>
          <a:lstStyle>
            <a:lvl1pPr algn="l">
              <a:defRPr sz="10500"/>
            </a:lvl1pPr>
          </a:lstStyle>
          <a:p>
            <a:pPr/>
            <a:r>
              <a:t>Estimating Distortion</a:t>
            </a:r>
          </a:p>
        </p:txBody>
      </p:sp>
      <p:sp>
        <p:nvSpPr>
          <p:cNvPr id="549" name="Area / Angle / Length may not be proportional"/>
          <p:cNvSpPr txBox="1"/>
          <p:nvPr/>
        </p:nvSpPr>
        <p:spPr>
          <a:xfrm>
            <a:off x="3468883" y="9845213"/>
            <a:ext cx="5111980"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i="1" sz="3700">
                <a:latin typeface="Helvetica"/>
                <a:ea typeface="Helvetica"/>
                <a:cs typeface="Helvetica"/>
                <a:sym typeface="Helvetica"/>
              </a:defRPr>
            </a:lvl1pPr>
          </a:lstStyle>
          <a:p>
            <a:pPr/>
            <a:r>
              <a:t>Area / Angle / Length may not be proportional </a:t>
            </a:r>
          </a:p>
        </p:txBody>
      </p:sp>
      <p:sp>
        <p:nvSpPr>
          <p:cNvPr id="550" name="Aspect ratio affects the perception of trend"/>
          <p:cNvSpPr txBox="1"/>
          <p:nvPr/>
        </p:nvSpPr>
        <p:spPr>
          <a:xfrm>
            <a:off x="10693982" y="9845213"/>
            <a:ext cx="8934792"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i="1" sz="3700">
                <a:latin typeface="Helvetica"/>
                <a:ea typeface="Helvetica"/>
                <a:cs typeface="Helvetica"/>
                <a:sym typeface="Helvetica"/>
              </a:defRPr>
            </a:lvl1pPr>
          </a:lstStyle>
          <a:p>
            <a:pPr/>
            <a:r>
              <a:t>Aspect ratio affects the perception of trend</a:t>
            </a:r>
          </a:p>
        </p:txBody>
      </p:sp>
      <p:grpSp>
        <p:nvGrpSpPr>
          <p:cNvPr id="553" name="Group"/>
          <p:cNvGrpSpPr/>
          <p:nvPr/>
        </p:nvGrpSpPr>
        <p:grpSpPr>
          <a:xfrm>
            <a:off x="3737291" y="3307919"/>
            <a:ext cx="4575164" cy="5850104"/>
            <a:chOff x="0" y="0"/>
            <a:chExt cx="4575163" cy="5850102"/>
          </a:xfrm>
        </p:grpSpPr>
        <p:pic>
          <p:nvPicPr>
            <p:cNvPr id="551" name="Image" descr="Image"/>
            <p:cNvPicPr>
              <a:picLocks noChangeAspect="1"/>
            </p:cNvPicPr>
            <p:nvPr/>
          </p:nvPicPr>
          <p:blipFill>
            <a:blip r:embed="rId3">
              <a:extLst/>
            </a:blip>
            <a:stretch>
              <a:fillRect/>
            </a:stretch>
          </p:blipFill>
          <p:spPr>
            <a:xfrm>
              <a:off x="0" y="792724"/>
              <a:ext cx="4575164" cy="5057379"/>
            </a:xfrm>
            <a:prstGeom prst="rect">
              <a:avLst/>
            </a:prstGeom>
            <a:ln w="12700" cap="flat">
              <a:noFill/>
              <a:miter lim="400000"/>
            </a:ln>
            <a:effectLst/>
          </p:spPr>
        </p:pic>
        <p:sp>
          <p:nvSpPr>
            <p:cNvPr id="552" name="Fill"/>
            <p:cNvSpPr txBox="1"/>
            <p:nvPr/>
          </p:nvSpPr>
          <p:spPr>
            <a:xfrm>
              <a:off x="1865043" y="0"/>
              <a:ext cx="845078"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b="0" sz="3700">
                  <a:latin typeface="Helvetica"/>
                  <a:ea typeface="Helvetica"/>
                  <a:cs typeface="Helvetica"/>
                  <a:sym typeface="Helvetica"/>
                </a:defRPr>
              </a:lvl1pPr>
            </a:lstStyle>
            <a:p>
              <a:pPr/>
              <a:r>
                <a:t>Fill </a:t>
              </a:r>
            </a:p>
          </p:txBody>
        </p:sp>
      </p:grpSp>
      <p:grpSp>
        <p:nvGrpSpPr>
          <p:cNvPr id="556" name="Group"/>
          <p:cNvGrpSpPr/>
          <p:nvPr/>
        </p:nvGrpSpPr>
        <p:grpSpPr>
          <a:xfrm>
            <a:off x="10640052" y="3307919"/>
            <a:ext cx="10113135" cy="5849966"/>
            <a:chOff x="0" y="0"/>
            <a:chExt cx="10113133" cy="5849964"/>
          </a:xfrm>
        </p:grpSpPr>
        <p:pic>
          <p:nvPicPr>
            <p:cNvPr id="554" name="Image" descr="Image"/>
            <p:cNvPicPr>
              <a:picLocks noChangeAspect="1"/>
            </p:cNvPicPr>
            <p:nvPr/>
          </p:nvPicPr>
          <p:blipFill>
            <a:blip r:embed="rId4">
              <a:extLst/>
            </a:blip>
            <a:srcRect l="0" t="0" r="3570" b="0"/>
            <a:stretch>
              <a:fillRect/>
            </a:stretch>
          </p:blipFill>
          <p:spPr>
            <a:xfrm>
              <a:off x="0" y="792724"/>
              <a:ext cx="10113134" cy="5057241"/>
            </a:xfrm>
            <a:prstGeom prst="rect">
              <a:avLst/>
            </a:prstGeom>
            <a:ln w="12700" cap="flat">
              <a:noFill/>
              <a:miter lim="400000"/>
            </a:ln>
            <a:effectLst/>
          </p:spPr>
        </p:pic>
        <p:sp>
          <p:nvSpPr>
            <p:cNvPr id="555" name="Overlay"/>
            <p:cNvSpPr txBox="1"/>
            <p:nvPr/>
          </p:nvSpPr>
          <p:spPr>
            <a:xfrm>
              <a:off x="4189958" y="0"/>
              <a:ext cx="1733253"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b="0" sz="3700">
                  <a:latin typeface="Helvetica"/>
                  <a:ea typeface="Helvetica"/>
                  <a:cs typeface="Helvetica"/>
                  <a:sym typeface="Helvetica"/>
                </a:defRPr>
              </a:lvl1pPr>
            </a:lstStyle>
            <a:p>
              <a:pPr/>
              <a:r>
                <a:t>Overlay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9" grpId="2"/>
      <p:bldP build="whole" bldLvl="1" animBg="1" rev="0" advAuto="0" spid="550" grpId="4"/>
      <p:bldP build="whole" bldLvl="1" animBg="1" rev="0" advAuto="0" spid="553" grpId="1"/>
      <p:bldP build="whole" bldLvl="1" animBg="1" rev="0" advAuto="0" spid="556" grpId="3"/>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Estimating Distortion"/>
          <p:cNvSpPr txBox="1"/>
          <p:nvPr>
            <p:ph type="title"/>
          </p:nvPr>
        </p:nvSpPr>
        <p:spPr>
          <a:prstGeom prst="rect">
            <a:avLst/>
          </a:prstGeom>
        </p:spPr>
        <p:txBody>
          <a:bodyPr/>
          <a:lstStyle>
            <a:lvl1pPr algn="l">
              <a:defRPr sz="10500"/>
            </a:lvl1pPr>
          </a:lstStyle>
          <a:p>
            <a:pPr/>
            <a:r>
              <a:t>Estimating Distortion</a:t>
            </a:r>
          </a:p>
        </p:txBody>
      </p:sp>
      <p:pic>
        <p:nvPicPr>
          <p:cNvPr id="561" name="Image" descr="Image"/>
          <p:cNvPicPr>
            <a:picLocks noChangeAspect="1"/>
          </p:cNvPicPr>
          <p:nvPr/>
        </p:nvPicPr>
        <p:blipFill>
          <a:blip r:embed="rId3">
            <a:extLst/>
          </a:blip>
          <a:stretch>
            <a:fillRect/>
          </a:stretch>
        </p:blipFill>
        <p:spPr>
          <a:xfrm>
            <a:off x="3737291" y="4100644"/>
            <a:ext cx="4575164" cy="5057379"/>
          </a:xfrm>
          <a:prstGeom prst="rect">
            <a:avLst/>
          </a:prstGeom>
          <a:ln w="12700">
            <a:miter lim="400000"/>
          </a:ln>
        </p:spPr>
      </p:pic>
      <p:pic>
        <p:nvPicPr>
          <p:cNvPr id="562" name="Image" descr="Image"/>
          <p:cNvPicPr>
            <a:picLocks noChangeAspect="1"/>
          </p:cNvPicPr>
          <p:nvPr/>
        </p:nvPicPr>
        <p:blipFill>
          <a:blip r:embed="rId4">
            <a:extLst/>
          </a:blip>
          <a:srcRect l="0" t="0" r="3570" b="0"/>
          <a:stretch>
            <a:fillRect/>
          </a:stretch>
        </p:blipFill>
        <p:spPr>
          <a:xfrm>
            <a:off x="10640052" y="4100644"/>
            <a:ext cx="10113135" cy="5057241"/>
          </a:xfrm>
          <a:prstGeom prst="rect">
            <a:avLst/>
          </a:prstGeom>
          <a:ln w="12700">
            <a:miter lim="400000"/>
          </a:ln>
        </p:spPr>
      </p:pic>
      <p:sp>
        <p:nvSpPr>
          <p:cNvPr id="563" name="Fill"/>
          <p:cNvSpPr txBox="1"/>
          <p:nvPr/>
        </p:nvSpPr>
        <p:spPr>
          <a:xfrm>
            <a:off x="5602334" y="3307919"/>
            <a:ext cx="845078"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700">
                <a:latin typeface="Helvetica"/>
                <a:ea typeface="Helvetica"/>
                <a:cs typeface="Helvetica"/>
                <a:sym typeface="Helvetica"/>
              </a:defRPr>
            </a:lvl1pPr>
          </a:lstStyle>
          <a:p>
            <a:pPr/>
            <a:r>
              <a:t>Fill </a:t>
            </a:r>
          </a:p>
        </p:txBody>
      </p:sp>
      <p:sp>
        <p:nvSpPr>
          <p:cNvPr id="564" name="Overlay"/>
          <p:cNvSpPr txBox="1"/>
          <p:nvPr/>
        </p:nvSpPr>
        <p:spPr>
          <a:xfrm>
            <a:off x="14830011" y="3307919"/>
            <a:ext cx="1733253"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700">
                <a:latin typeface="Helvetica"/>
                <a:ea typeface="Helvetica"/>
                <a:cs typeface="Helvetica"/>
                <a:sym typeface="Helvetica"/>
              </a:defRPr>
            </a:lvl1pPr>
          </a:lstStyle>
          <a:p>
            <a:pPr/>
            <a:r>
              <a:t>Overlay</a:t>
            </a:r>
          </a:p>
        </p:txBody>
      </p:sp>
      <p:grpSp>
        <p:nvGrpSpPr>
          <p:cNvPr id="575" name="Group"/>
          <p:cNvGrpSpPr/>
          <p:nvPr/>
        </p:nvGrpSpPr>
        <p:grpSpPr>
          <a:xfrm>
            <a:off x="3411577" y="9923343"/>
            <a:ext cx="4982881" cy="3138859"/>
            <a:chOff x="0" y="0"/>
            <a:chExt cx="4982879" cy="3138858"/>
          </a:xfrm>
        </p:grpSpPr>
        <p:sp>
          <p:nvSpPr>
            <p:cNvPr id="565" name="Rectangle"/>
            <p:cNvSpPr/>
            <p:nvPr/>
          </p:nvSpPr>
          <p:spPr>
            <a:xfrm>
              <a:off x="0" y="0"/>
              <a:ext cx="1270000" cy="3136900"/>
            </a:xfrm>
            <a:prstGeom prst="rect">
              <a:avLst/>
            </a:prstGeom>
            <a:solidFill>
              <a:srgbClr val="2D2D3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pic>
          <p:nvPicPr>
            <p:cNvPr id="566" name="Image" descr="Image"/>
            <p:cNvPicPr>
              <a:picLocks noChangeAspect="1"/>
            </p:cNvPicPr>
            <p:nvPr/>
          </p:nvPicPr>
          <p:blipFill>
            <a:blip r:embed="rId5">
              <a:extLst/>
            </a:blip>
            <a:srcRect l="81677" t="78124" r="1279" b="5901"/>
            <a:stretch>
              <a:fillRect/>
            </a:stretch>
          </p:blipFill>
          <p:spPr>
            <a:xfrm>
              <a:off x="248911" y="10715"/>
              <a:ext cx="4728740" cy="3128144"/>
            </a:xfrm>
            <a:prstGeom prst="rect">
              <a:avLst/>
            </a:prstGeom>
            <a:ln w="12700" cap="flat">
              <a:noFill/>
              <a:miter lim="400000"/>
            </a:ln>
            <a:effectLst/>
          </p:spPr>
        </p:pic>
        <p:sp>
          <p:nvSpPr>
            <p:cNvPr id="567" name="18%"/>
            <p:cNvSpPr txBox="1"/>
            <p:nvPr/>
          </p:nvSpPr>
          <p:spPr>
            <a:xfrm>
              <a:off x="4170460" y="448622"/>
              <a:ext cx="731216"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18%</a:t>
              </a:r>
            </a:p>
          </p:txBody>
        </p:sp>
        <p:sp>
          <p:nvSpPr>
            <p:cNvPr id="568" name="0%"/>
            <p:cNvSpPr txBox="1"/>
            <p:nvPr/>
          </p:nvSpPr>
          <p:spPr>
            <a:xfrm>
              <a:off x="4170460" y="1153507"/>
              <a:ext cx="568809"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0%</a:t>
              </a:r>
            </a:p>
          </p:txBody>
        </p:sp>
        <p:sp>
          <p:nvSpPr>
            <p:cNvPr id="569" name="11%"/>
            <p:cNvSpPr txBox="1"/>
            <p:nvPr/>
          </p:nvSpPr>
          <p:spPr>
            <a:xfrm>
              <a:off x="4170460" y="1832922"/>
              <a:ext cx="731216"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11%</a:t>
              </a:r>
            </a:p>
          </p:txBody>
        </p:sp>
        <p:sp>
          <p:nvSpPr>
            <p:cNvPr id="570" name="9.7%"/>
            <p:cNvSpPr txBox="1"/>
            <p:nvPr/>
          </p:nvSpPr>
          <p:spPr>
            <a:xfrm>
              <a:off x="4170460" y="2537807"/>
              <a:ext cx="812420"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9.7%</a:t>
              </a:r>
            </a:p>
          </p:txBody>
        </p:sp>
        <p:sp>
          <p:nvSpPr>
            <p:cNvPr id="571" name="Area:"/>
            <p:cNvSpPr txBox="1"/>
            <p:nvPr/>
          </p:nvSpPr>
          <p:spPr>
            <a:xfrm>
              <a:off x="1074500" y="429903"/>
              <a:ext cx="870815"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Area:</a:t>
              </a:r>
            </a:p>
          </p:txBody>
        </p:sp>
        <p:sp>
          <p:nvSpPr>
            <p:cNvPr id="572" name="Angle:"/>
            <p:cNvSpPr txBox="1"/>
            <p:nvPr/>
          </p:nvSpPr>
          <p:spPr>
            <a:xfrm>
              <a:off x="916918" y="1134788"/>
              <a:ext cx="1028397"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Angle:</a:t>
              </a:r>
            </a:p>
          </p:txBody>
        </p:sp>
        <p:sp>
          <p:nvSpPr>
            <p:cNvPr id="573" name="Arc Length:"/>
            <p:cNvSpPr txBox="1"/>
            <p:nvPr/>
          </p:nvSpPr>
          <p:spPr>
            <a:xfrm>
              <a:off x="154004" y="1801503"/>
              <a:ext cx="1791311"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Arc Length:</a:t>
              </a:r>
            </a:p>
          </p:txBody>
        </p:sp>
        <p:sp>
          <p:nvSpPr>
            <p:cNvPr id="574" name="Avg:"/>
            <p:cNvSpPr txBox="1"/>
            <p:nvPr/>
          </p:nvSpPr>
          <p:spPr>
            <a:xfrm>
              <a:off x="1198249" y="2509968"/>
              <a:ext cx="747066"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Avg:</a:t>
              </a:r>
            </a:p>
          </p:txBody>
        </p:sp>
      </p:grpSp>
      <p:grpSp>
        <p:nvGrpSpPr>
          <p:cNvPr id="583" name="Group"/>
          <p:cNvGrpSpPr/>
          <p:nvPr/>
        </p:nvGrpSpPr>
        <p:grpSpPr>
          <a:xfrm>
            <a:off x="13366187" y="9937022"/>
            <a:ext cx="4660901" cy="3111501"/>
            <a:chOff x="0" y="0"/>
            <a:chExt cx="4660900" cy="3111500"/>
          </a:xfrm>
        </p:grpSpPr>
        <p:pic>
          <p:nvPicPr>
            <p:cNvPr id="576" name="Image" descr="Image"/>
            <p:cNvPicPr>
              <a:picLocks noChangeAspect="1"/>
            </p:cNvPicPr>
            <p:nvPr/>
          </p:nvPicPr>
          <p:blipFill>
            <a:blip r:embed="rId6">
              <a:extLst/>
            </a:blip>
            <a:stretch>
              <a:fillRect/>
            </a:stretch>
          </p:blipFill>
          <p:spPr>
            <a:xfrm>
              <a:off x="0" y="0"/>
              <a:ext cx="4660900" cy="3111500"/>
            </a:xfrm>
            <a:prstGeom prst="rect">
              <a:avLst/>
            </a:prstGeom>
            <a:ln w="12700" cap="flat">
              <a:noFill/>
              <a:miter lim="400000"/>
            </a:ln>
            <a:effectLst/>
          </p:spPr>
        </p:pic>
        <p:sp>
          <p:nvSpPr>
            <p:cNvPr id="577" name="8%"/>
            <p:cNvSpPr txBox="1"/>
            <p:nvPr/>
          </p:nvSpPr>
          <p:spPr>
            <a:xfrm>
              <a:off x="3992237" y="455346"/>
              <a:ext cx="568809"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8%</a:t>
              </a:r>
            </a:p>
          </p:txBody>
        </p:sp>
        <p:sp>
          <p:nvSpPr>
            <p:cNvPr id="578" name="0%"/>
            <p:cNvSpPr txBox="1"/>
            <p:nvPr/>
          </p:nvSpPr>
          <p:spPr>
            <a:xfrm>
              <a:off x="3992237" y="1134831"/>
              <a:ext cx="568809"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0%</a:t>
              </a:r>
            </a:p>
          </p:txBody>
        </p:sp>
        <p:sp>
          <p:nvSpPr>
            <p:cNvPr id="579" name="4%"/>
            <p:cNvSpPr txBox="1"/>
            <p:nvPr/>
          </p:nvSpPr>
          <p:spPr>
            <a:xfrm>
              <a:off x="3992237" y="2494360"/>
              <a:ext cx="568809"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4%</a:t>
              </a:r>
            </a:p>
          </p:txBody>
        </p:sp>
        <p:sp>
          <p:nvSpPr>
            <p:cNvPr id="580" name="Avg:"/>
            <p:cNvSpPr txBox="1"/>
            <p:nvPr/>
          </p:nvSpPr>
          <p:spPr>
            <a:xfrm>
              <a:off x="936207" y="2481660"/>
              <a:ext cx="747066" cy="461059"/>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Avg:</a:t>
              </a:r>
            </a:p>
          </p:txBody>
        </p:sp>
        <p:sp>
          <p:nvSpPr>
            <p:cNvPr id="581" name="Slope:"/>
            <p:cNvSpPr txBox="1"/>
            <p:nvPr/>
          </p:nvSpPr>
          <p:spPr>
            <a:xfrm>
              <a:off x="660362" y="411227"/>
              <a:ext cx="1022910"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Slope:</a:t>
              </a:r>
            </a:p>
          </p:txBody>
        </p:sp>
        <p:sp>
          <p:nvSpPr>
            <p:cNvPr id="582" name="Origin:"/>
            <p:cNvSpPr txBox="1"/>
            <p:nvPr/>
          </p:nvSpPr>
          <p:spPr>
            <a:xfrm>
              <a:off x="604280" y="1103412"/>
              <a:ext cx="1078993"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Origin: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3" grpId="2"/>
      <p:bldP build="whole" bldLvl="1" animBg="1" rev="0" advAuto="0" spid="575"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Controlling Distortion"/>
          <p:cNvSpPr txBox="1"/>
          <p:nvPr>
            <p:ph type="title"/>
          </p:nvPr>
        </p:nvSpPr>
        <p:spPr>
          <a:prstGeom prst="rect">
            <a:avLst/>
          </a:prstGeom>
        </p:spPr>
        <p:txBody>
          <a:bodyPr/>
          <a:lstStyle>
            <a:lvl1pPr algn="l">
              <a:defRPr sz="10500"/>
            </a:lvl1pPr>
          </a:lstStyle>
          <a:p>
            <a:pPr/>
            <a:r>
              <a:t>Controlling Distortion</a:t>
            </a:r>
          </a:p>
        </p:txBody>
      </p:sp>
      <p:sp>
        <p:nvSpPr>
          <p:cNvPr id="588" name="random_noise(data)"/>
          <p:cNvSpPr txBox="1"/>
          <p:nvPr/>
        </p:nvSpPr>
        <p:spPr>
          <a:xfrm>
            <a:off x="14734255" y="4151455"/>
            <a:ext cx="5276765"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700">
                <a:latin typeface="Courier"/>
                <a:ea typeface="Courier"/>
                <a:cs typeface="Courier"/>
                <a:sym typeface="Courier"/>
              </a:defRPr>
            </a:lvl1pPr>
          </a:lstStyle>
          <a:p>
            <a:pPr/>
            <a:r>
              <a:t>random_noise(data)</a:t>
            </a:r>
          </a:p>
        </p:txBody>
      </p:sp>
      <p:grpSp>
        <p:nvGrpSpPr>
          <p:cNvPr id="591" name="Group"/>
          <p:cNvGrpSpPr/>
          <p:nvPr/>
        </p:nvGrpSpPr>
        <p:grpSpPr>
          <a:xfrm>
            <a:off x="12906687" y="5581207"/>
            <a:ext cx="8931901" cy="2942201"/>
            <a:chOff x="0" y="0"/>
            <a:chExt cx="8931899" cy="2942199"/>
          </a:xfrm>
        </p:grpSpPr>
        <p:sp>
          <p:nvSpPr>
            <p:cNvPr id="589" name="compute_distortion(image, data)"/>
            <p:cNvSpPr txBox="1"/>
            <p:nvPr/>
          </p:nvSpPr>
          <p:spPr>
            <a:xfrm>
              <a:off x="0" y="2281799"/>
              <a:ext cx="8931900"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b="0" sz="3700">
                  <a:latin typeface="Courier"/>
                  <a:ea typeface="Courier"/>
                  <a:cs typeface="Courier"/>
                  <a:sym typeface="Courier"/>
                </a:defRPr>
              </a:lvl1pPr>
            </a:lstStyle>
            <a:p>
              <a:pPr/>
              <a:r>
                <a:t>compute_distortion(image, data)</a:t>
              </a:r>
            </a:p>
          </p:txBody>
        </p:sp>
        <p:sp>
          <p:nvSpPr>
            <p:cNvPr id="590" name="Line"/>
            <p:cNvSpPr/>
            <p:nvPr/>
          </p:nvSpPr>
          <p:spPr>
            <a:xfrm>
              <a:off x="4465950" y="0"/>
              <a:ext cx="1" cy="1512449"/>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594" name="Group"/>
          <p:cNvGrpSpPr/>
          <p:nvPr/>
        </p:nvGrpSpPr>
        <p:grpSpPr>
          <a:xfrm>
            <a:off x="12602639" y="9292759"/>
            <a:ext cx="9539997" cy="2942201"/>
            <a:chOff x="0" y="0"/>
            <a:chExt cx="9539995" cy="2942199"/>
          </a:xfrm>
        </p:grpSpPr>
        <p:sp>
          <p:nvSpPr>
            <p:cNvPr id="592" name="Line"/>
            <p:cNvSpPr/>
            <p:nvPr/>
          </p:nvSpPr>
          <p:spPr>
            <a:xfrm>
              <a:off x="4769998" y="0"/>
              <a:ext cx="1" cy="1512449"/>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593" name="accept_error(area, angle, length)"/>
            <p:cNvSpPr txBox="1"/>
            <p:nvPr/>
          </p:nvSpPr>
          <p:spPr>
            <a:xfrm>
              <a:off x="0" y="2281799"/>
              <a:ext cx="953999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b="0" sz="3700">
                  <a:latin typeface="Courier"/>
                  <a:ea typeface="Courier"/>
                  <a:cs typeface="Courier"/>
                  <a:sym typeface="Courier"/>
                </a:defRPr>
              </a:lvl1pPr>
            </a:lstStyle>
            <a:p>
              <a:pPr/>
              <a:r>
                <a:t>accept_error(area, angle, length)</a:t>
              </a:r>
            </a:p>
          </p:txBody>
        </p:sp>
      </p:grpSp>
      <p:sp>
        <p:nvSpPr>
          <p:cNvPr id="597" name="Connection Line"/>
          <p:cNvSpPr/>
          <p:nvPr/>
        </p:nvSpPr>
        <p:spPr>
          <a:xfrm>
            <a:off x="20166707" y="4525210"/>
            <a:ext cx="2988784" cy="7326679"/>
          </a:xfrm>
          <a:custGeom>
            <a:avLst/>
            <a:gdLst/>
            <a:ahLst/>
            <a:cxnLst>
              <a:cxn ang="0">
                <a:pos x="wd2" y="hd2"/>
              </a:cxn>
              <a:cxn ang="5400000">
                <a:pos x="wd2" y="hd2"/>
              </a:cxn>
              <a:cxn ang="10800000">
                <a:pos x="wd2" y="hd2"/>
              </a:cxn>
              <a:cxn ang="16200000">
                <a:pos x="wd2" y="hd2"/>
              </a:cxn>
            </a:cxnLst>
            <a:rect l="0" t="0" r="r" b="b"/>
            <a:pathLst>
              <a:path w="17201" h="21600" fill="norm" stroke="1" extrusionOk="0">
                <a:moveTo>
                  <a:pt x="0" y="0"/>
                </a:moveTo>
                <a:cubicBezTo>
                  <a:pt x="17402" y="5059"/>
                  <a:pt x="21600" y="12259"/>
                  <a:pt x="12595" y="21600"/>
                </a:cubicBezTo>
              </a:path>
            </a:pathLst>
          </a:custGeom>
          <a:ln w="25400">
            <a:solidFill>
              <a:srgbClr val="000000"/>
            </a:solidFill>
            <a:miter lim="400000"/>
            <a:headEnd type="triangle"/>
          </a:ln>
        </p:spPr>
        <p:txBody>
          <a:bodyPr/>
          <a:lstStyle/>
          <a:p>
            <a:pPr/>
          </a:p>
        </p:txBody>
      </p:sp>
      <p:sp>
        <p:nvSpPr>
          <p:cNvPr id="596" name="Simulated annealing for fill charts…"/>
          <p:cNvSpPr txBox="1"/>
          <p:nvPr/>
        </p:nvSpPr>
        <p:spPr>
          <a:xfrm>
            <a:off x="1338805" y="4427806"/>
            <a:ext cx="10559336" cy="708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250000"/>
              </a:lnSpc>
              <a:buSzPct val="125000"/>
              <a:buChar char="•"/>
              <a:defRPr b="0" sz="4200">
                <a:latin typeface="Helvetica"/>
                <a:ea typeface="Helvetica"/>
                <a:cs typeface="Helvetica"/>
                <a:sym typeface="Helvetica"/>
              </a:defRPr>
            </a:pPr>
            <a:r>
              <a:t>Simulated annealing for fill charts</a:t>
            </a:r>
          </a:p>
          <a:p>
            <a:pPr marL="489479" indent="-489479" algn="l" defTabSz="457200">
              <a:lnSpc>
                <a:spcPct val="250000"/>
              </a:lnSpc>
              <a:buSzPct val="125000"/>
              <a:buChar char="•"/>
              <a:defRPr b="0" sz="4200">
                <a:latin typeface="Helvetica"/>
                <a:ea typeface="Helvetica"/>
                <a:cs typeface="Helvetica"/>
                <a:sym typeface="Helvetica"/>
              </a:defRPr>
            </a:pPr>
            <a:r>
              <a:t>Add random noise to data</a:t>
            </a:r>
          </a:p>
          <a:p>
            <a:pPr marL="489479" indent="-489479" algn="l" defTabSz="457200">
              <a:lnSpc>
                <a:spcPct val="250000"/>
              </a:lnSpc>
              <a:buSzPct val="125000"/>
              <a:buChar char="•"/>
              <a:defRPr b="0" sz="4200">
                <a:latin typeface="Helvetica"/>
                <a:ea typeface="Helvetica"/>
                <a:cs typeface="Helvetica"/>
                <a:sym typeface="Helvetica"/>
              </a:defRPr>
            </a:pPr>
            <a:r>
              <a:t>Compute the distortion error</a:t>
            </a:r>
          </a:p>
          <a:p>
            <a:pPr marL="489479" indent="-489479" algn="l" defTabSz="457200">
              <a:lnSpc>
                <a:spcPct val="250000"/>
              </a:lnSpc>
              <a:buSzPct val="125000"/>
              <a:buChar char="•"/>
              <a:defRPr b="0" sz="4200">
                <a:latin typeface="Helvetica"/>
                <a:ea typeface="Helvetica"/>
                <a:cs typeface="Helvetica"/>
                <a:sym typeface="Helvetica"/>
              </a:defRPr>
            </a:pPr>
            <a:r>
              <a:t>Accept lower error values</a:t>
            </a:r>
          </a:p>
          <a:p>
            <a:pPr marL="489479" indent="-489479" algn="l" defTabSz="457200">
              <a:lnSpc>
                <a:spcPct val="250000"/>
              </a:lnSpc>
              <a:buSzPct val="125000"/>
              <a:buChar char="•"/>
              <a:defRPr b="0" sz="4200">
                <a:latin typeface="Helvetica"/>
                <a:ea typeface="Helvetica"/>
                <a:cs typeface="Helvetica"/>
                <a:sym typeface="Helvetica"/>
              </a:defRPr>
            </a:pPr>
            <a:r>
              <a:t>Accept higher errors sometimes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96">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2" fill="hold">
                                  <p:stCondLst>
                                    <p:cond delay="0"/>
                                  </p:stCondLst>
                                  <p:iterate type="el" backwards="0">
                                    <p:tmAbs val="0"/>
                                  </p:iterate>
                                  <p:childTnLst>
                                    <p:set>
                                      <p:cBhvr>
                                        <p:cTn id="15" fill="hold"/>
                                        <p:tgtEl>
                                          <p:spTgt spid="58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3" fill="hold">
                                  <p:stCondLst>
                                    <p:cond delay="0"/>
                                  </p:stCondLst>
                                  <p:iterate type="el" backwards="0">
                                    <p:tmAbs val="0"/>
                                  </p:iterate>
                                  <p:childTnLst>
                                    <p:set>
                                      <p:cBhvr>
                                        <p:cTn id="19" fill="hold"/>
                                        <p:tgtEl>
                                          <p:spTgt spid="591"/>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1" fill="hold">
                                  <p:stCondLst>
                                    <p:cond delay="0"/>
                                  </p:stCondLst>
                                  <p:iterate type="el" backwards="0">
                                    <p:tmAbs val="0"/>
                                  </p:iterate>
                                  <p:childTnLst>
                                    <p:set>
                                      <p:cBhvr>
                                        <p:cTn id="22" fill="hold"/>
                                        <p:tgtEl>
                                          <p:spTgt spid="59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596">
                                            <p:txEl>
                                              <p:pRg st="3" end="3"/>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4" fill="hold">
                                  <p:stCondLst>
                                    <p:cond delay="0"/>
                                  </p:stCondLst>
                                  <p:iterate type="el" backwards="0">
                                    <p:tmAbs val="0"/>
                                  </p:iterate>
                                  <p:childTnLst>
                                    <p:set>
                                      <p:cBhvr>
                                        <p:cTn id="29" fill="hold"/>
                                        <p:tgtEl>
                                          <p:spTgt spid="59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5" fill="hold">
                                  <p:stCondLst>
                                    <p:cond delay="0"/>
                                  </p:stCondLst>
                                  <p:iterate type="el" backwards="0">
                                    <p:tmAbs val="0"/>
                                  </p:iterate>
                                  <p:childTnLst>
                                    <p:set>
                                      <p:cBhvr>
                                        <p:cTn id="33" fill="hold"/>
                                        <p:tgtEl>
                                          <p:spTgt spid="59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 fill="hold">
                                  <p:stCondLst>
                                    <p:cond delay="0"/>
                                  </p:stCondLst>
                                  <p:iterate type="el" backwards="0">
                                    <p:tmAbs val="0"/>
                                  </p:iterate>
                                  <p:childTnLst>
                                    <p:set>
                                      <p:cBhvr>
                                        <p:cTn id="37" fill="hold"/>
                                        <p:tgtEl>
                                          <p:spTgt spid="59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8" grpId="2"/>
      <p:bldP build="whole" bldLvl="1" animBg="1" rev="0" advAuto="0" spid="591" grpId="3"/>
      <p:bldP build="whole" bldLvl="1" animBg="1" rev="0" advAuto="0" spid="594" grpId="4"/>
      <p:bldP build="whole" bldLvl="1" animBg="1" rev="0" advAuto="0" spid="597" grpId="5"/>
      <p:bldP build="p" bldLvl="5" animBg="1" rev="0" advAuto="0" spid="596"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Controlling Distortion"/>
          <p:cNvSpPr txBox="1"/>
          <p:nvPr>
            <p:ph type="title"/>
          </p:nvPr>
        </p:nvSpPr>
        <p:spPr>
          <a:prstGeom prst="rect">
            <a:avLst/>
          </a:prstGeom>
        </p:spPr>
        <p:txBody>
          <a:bodyPr/>
          <a:lstStyle>
            <a:lvl1pPr algn="l">
              <a:defRPr sz="10500"/>
            </a:lvl1pPr>
          </a:lstStyle>
          <a:p>
            <a:pPr/>
            <a:r>
              <a:t>Controlling Distortion</a:t>
            </a:r>
          </a:p>
        </p:txBody>
      </p:sp>
      <p:sp>
        <p:nvSpPr>
          <p:cNvPr id="602" name="Bank to 45 for overlay charts"/>
          <p:cNvSpPr txBox="1"/>
          <p:nvPr/>
        </p:nvSpPr>
        <p:spPr>
          <a:xfrm>
            <a:off x="1866900" y="4432300"/>
            <a:ext cx="10559336"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250000"/>
              </a:lnSpc>
              <a:defRPr b="0" sz="4200">
                <a:latin typeface="Helvetica"/>
                <a:ea typeface="Helvetica"/>
                <a:cs typeface="Helvetica"/>
                <a:sym typeface="Helvetica"/>
              </a:defRPr>
            </a:lvl1pPr>
          </a:lstStyle>
          <a:p>
            <a:pPr/>
            <a:r>
              <a:t>Bank to 45 for overlay charts</a:t>
            </a:r>
          </a:p>
        </p:txBody>
      </p:sp>
      <p:grpSp>
        <p:nvGrpSpPr>
          <p:cNvPr id="618" name="Group"/>
          <p:cNvGrpSpPr/>
          <p:nvPr/>
        </p:nvGrpSpPr>
        <p:grpSpPr>
          <a:xfrm>
            <a:off x="2793069" y="6085861"/>
            <a:ext cx="19802019" cy="7282465"/>
            <a:chOff x="0" y="0"/>
            <a:chExt cx="19802017" cy="7282464"/>
          </a:xfrm>
        </p:grpSpPr>
        <p:grpSp>
          <p:nvGrpSpPr>
            <p:cNvPr id="607" name="Group"/>
            <p:cNvGrpSpPr/>
            <p:nvPr/>
          </p:nvGrpSpPr>
          <p:grpSpPr>
            <a:xfrm>
              <a:off x="6724027" y="-1"/>
              <a:ext cx="3203011" cy="1763652"/>
              <a:chOff x="0" y="0"/>
              <a:chExt cx="3203010" cy="1763650"/>
            </a:xfrm>
          </p:grpSpPr>
          <p:sp>
            <p:nvSpPr>
              <p:cNvPr id="603" name="Equation"/>
              <p:cNvSpPr txBox="1"/>
              <p:nvPr/>
            </p:nvSpPr>
            <p:spPr>
              <a:xfrm>
                <a:off x="0" y="603294"/>
                <a:ext cx="1076283" cy="276150"/>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800" i="1">
                          <a:solidFill>
                            <a:srgbClr val="000000"/>
                          </a:solidFill>
                          <a:latin typeface="Cambria Math" panose="02040503050406030204" pitchFamily="18" charset="0"/>
                        </a:rPr>
                        <m:t>α</m:t>
                      </m:r>
                      <m:r>
                        <a:rPr xmlns:a="http://schemas.openxmlformats.org/drawingml/2006/main" sz="4800" i="1">
                          <a:solidFill>
                            <a:srgbClr val="000000"/>
                          </a:solidFill>
                          <a:latin typeface="Cambria Math" panose="02040503050406030204" pitchFamily="18" charset="0"/>
                        </a:rPr>
                        <m:t>=</m:t>
                      </m:r>
                    </m:oMath>
                  </m:oMathPara>
                </a14:m>
                <a:endParaRPr sz="4800"/>
              </a:p>
            </p:txBody>
          </p:sp>
          <p:sp>
            <p:nvSpPr>
              <p:cNvPr id="604" name="Equation"/>
              <p:cNvSpPr txBox="1"/>
              <p:nvPr/>
            </p:nvSpPr>
            <p:spPr>
              <a:xfrm>
                <a:off x="1637245" y="0"/>
                <a:ext cx="1419320" cy="555663"/>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800" i="1">
                          <a:solidFill>
                            <a:srgbClr val="000000"/>
                          </a:solidFill>
                          <a:latin typeface="Cambria Math" panose="02040503050406030204" pitchFamily="18" charset="0"/>
                        </a:rPr>
                        <m:t>M</m:t>
                      </m:r>
                      <m:r>
                        <a:rPr xmlns:a="http://schemas.openxmlformats.org/drawingml/2006/main" sz="4800" i="1">
                          <a:solidFill>
                            <a:srgbClr val="000000"/>
                          </a:solidFill>
                          <a:latin typeface="Cambria Math" panose="02040503050406030204" pitchFamily="18" charset="0"/>
                        </a:rPr>
                        <m:t>.</m:t>
                      </m:r>
                      <m:sSub>
                        <m:e>
                          <m:r>
                            <a:rPr xmlns:a="http://schemas.openxmlformats.org/drawingml/2006/main" sz="4800" i="1">
                              <a:solidFill>
                                <a:srgbClr val="000000"/>
                              </a:solidFill>
                              <a:latin typeface="Cambria Math" panose="02040503050406030204" pitchFamily="18" charset="0"/>
                            </a:rPr>
                            <m:t>R</m:t>
                          </m:r>
                        </m:e>
                        <m:sub>
                          <m:r>
                            <a:rPr xmlns:a="http://schemas.openxmlformats.org/drawingml/2006/main" sz="4800" i="1">
                              <a:solidFill>
                                <a:srgbClr val="000000"/>
                              </a:solidFill>
                              <a:latin typeface="Cambria Math" panose="02040503050406030204" pitchFamily="18" charset="0"/>
                            </a:rPr>
                            <m:t>x</m:t>
                          </m:r>
                        </m:sub>
                      </m:sSub>
                    </m:oMath>
                  </m:oMathPara>
                </a14:m>
                <a:endParaRPr sz="4800"/>
              </a:p>
            </p:txBody>
          </p:sp>
          <p:sp>
            <p:nvSpPr>
              <p:cNvPr id="605" name="Equation"/>
              <p:cNvSpPr txBox="1"/>
              <p:nvPr/>
            </p:nvSpPr>
            <p:spPr>
              <a:xfrm>
                <a:off x="2075399" y="1124499"/>
                <a:ext cx="543012" cy="63915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800" i="1">
                              <a:solidFill>
                                <a:srgbClr val="000000"/>
                              </a:solidFill>
                              <a:latin typeface="Cambria Math" panose="02040503050406030204" pitchFamily="18" charset="0"/>
                            </a:rPr>
                            <m:t>R</m:t>
                          </m:r>
                        </m:e>
                        <m:sub>
                          <m:r>
                            <a:rPr xmlns:a="http://schemas.openxmlformats.org/drawingml/2006/main" sz="4800" i="1">
                              <a:solidFill>
                                <a:srgbClr val="000000"/>
                              </a:solidFill>
                              <a:latin typeface="Cambria Math" panose="02040503050406030204" pitchFamily="18" charset="0"/>
                            </a:rPr>
                            <m:t>y</m:t>
                          </m:r>
                        </m:sub>
                      </m:sSub>
                    </m:oMath>
                  </m:oMathPara>
                </a14:m>
                <a:endParaRPr sz="4800"/>
              </a:p>
            </p:txBody>
          </p:sp>
          <p:sp>
            <p:nvSpPr>
              <p:cNvPr id="606" name="Line"/>
              <p:cNvSpPr/>
              <p:nvPr/>
            </p:nvSpPr>
            <p:spPr>
              <a:xfrm>
                <a:off x="1490799" y="741369"/>
                <a:ext cx="1712212"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610" name="Group"/>
            <p:cNvGrpSpPr/>
            <p:nvPr/>
          </p:nvGrpSpPr>
          <p:grpSpPr>
            <a:xfrm>
              <a:off x="5094485" y="2680611"/>
              <a:ext cx="11326258" cy="736601"/>
              <a:chOff x="0" y="0"/>
              <a:chExt cx="11326257" cy="736600"/>
            </a:xfrm>
          </p:grpSpPr>
          <p:sp>
            <p:nvSpPr>
              <p:cNvPr id="608" name="Equation"/>
              <p:cNvSpPr txBox="1"/>
              <p:nvPr/>
            </p:nvSpPr>
            <p:spPr>
              <a:xfrm>
                <a:off x="0" y="168960"/>
                <a:ext cx="543154" cy="398680"/>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800" i="1">
                          <a:solidFill>
                            <a:srgbClr val="000000"/>
                          </a:solidFill>
                          <a:latin typeface="Cambria Math" panose="02040503050406030204" pitchFamily="18" charset="0"/>
                        </a:rPr>
                        <m:t>M</m:t>
                      </m:r>
                    </m:oMath>
                  </m:oMathPara>
                </a14:m>
                <a:endParaRPr sz="4800"/>
              </a:p>
            </p:txBody>
          </p:sp>
          <p:sp>
            <p:nvSpPr>
              <p:cNvPr id="609" name="-  Mean absolute slope between data points"/>
              <p:cNvSpPr txBox="1"/>
              <p:nvPr/>
            </p:nvSpPr>
            <p:spPr>
              <a:xfrm>
                <a:off x="766922" y="0"/>
                <a:ext cx="10559336"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250000"/>
                  </a:lnSpc>
                  <a:defRPr b="0" sz="4200">
                    <a:latin typeface="Helvetica"/>
                    <a:ea typeface="Helvetica"/>
                    <a:cs typeface="Helvetica"/>
                    <a:sym typeface="Helvetica"/>
                  </a:defRPr>
                </a:lvl1pPr>
              </a:lstStyle>
              <a:p>
                <a:pPr/>
                <a:r>
                  <a:t>-  Mean absolute slope between data points</a:t>
                </a:r>
              </a:p>
            </p:txBody>
          </p:sp>
        </p:grpSp>
        <p:grpSp>
          <p:nvGrpSpPr>
            <p:cNvPr id="613" name="Group"/>
            <p:cNvGrpSpPr/>
            <p:nvPr/>
          </p:nvGrpSpPr>
          <p:grpSpPr>
            <a:xfrm>
              <a:off x="5094485" y="3847567"/>
              <a:ext cx="11326258" cy="747732"/>
              <a:chOff x="0" y="0"/>
              <a:chExt cx="11326257" cy="747731"/>
            </a:xfrm>
          </p:grpSpPr>
          <p:sp>
            <p:nvSpPr>
              <p:cNvPr id="611" name="Equation"/>
              <p:cNvSpPr txBox="1"/>
              <p:nvPr/>
            </p:nvSpPr>
            <p:spPr>
              <a:xfrm>
                <a:off x="0" y="192068"/>
                <a:ext cx="552874" cy="555664"/>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800" i="1">
                              <a:solidFill>
                                <a:srgbClr val="000000"/>
                              </a:solidFill>
                              <a:latin typeface="Cambria Math" panose="02040503050406030204" pitchFamily="18" charset="0"/>
                            </a:rPr>
                            <m:t>R</m:t>
                          </m:r>
                        </m:e>
                        <m:sub>
                          <m:r>
                            <a:rPr xmlns:a="http://schemas.openxmlformats.org/drawingml/2006/main" sz="4800" i="1">
                              <a:solidFill>
                                <a:srgbClr val="000000"/>
                              </a:solidFill>
                              <a:latin typeface="Cambria Math" panose="02040503050406030204" pitchFamily="18" charset="0"/>
                            </a:rPr>
                            <m:t>x</m:t>
                          </m:r>
                        </m:sub>
                      </m:sSub>
                    </m:oMath>
                  </m:oMathPara>
                </a14:m>
                <a:endParaRPr sz="4800"/>
              </a:p>
            </p:txBody>
          </p:sp>
          <p:sp>
            <p:nvSpPr>
              <p:cNvPr id="612" name="-  Range of x values"/>
              <p:cNvSpPr txBox="1"/>
              <p:nvPr/>
            </p:nvSpPr>
            <p:spPr>
              <a:xfrm>
                <a:off x="766922" y="0"/>
                <a:ext cx="10559336"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250000"/>
                  </a:lnSpc>
                  <a:defRPr b="0" sz="4200">
                    <a:latin typeface="Helvetica"/>
                    <a:ea typeface="Helvetica"/>
                    <a:cs typeface="Helvetica"/>
                    <a:sym typeface="Helvetica"/>
                  </a:defRPr>
                </a:lvl1pPr>
              </a:lstStyle>
              <a:p>
                <a:pPr/>
                <a:r>
                  <a:t>-  Range of x values</a:t>
                </a:r>
              </a:p>
            </p:txBody>
          </p:sp>
        </p:grpSp>
        <p:grpSp>
          <p:nvGrpSpPr>
            <p:cNvPr id="616" name="Group"/>
            <p:cNvGrpSpPr/>
            <p:nvPr/>
          </p:nvGrpSpPr>
          <p:grpSpPr>
            <a:xfrm>
              <a:off x="5086992" y="5025654"/>
              <a:ext cx="11333751" cy="825474"/>
              <a:chOff x="0" y="0"/>
              <a:chExt cx="11333750" cy="825473"/>
            </a:xfrm>
          </p:grpSpPr>
          <p:sp>
            <p:nvSpPr>
              <p:cNvPr id="614" name="Equation"/>
              <p:cNvSpPr txBox="1"/>
              <p:nvPr/>
            </p:nvSpPr>
            <p:spPr>
              <a:xfrm>
                <a:off x="0" y="186322"/>
                <a:ext cx="543011" cy="63915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800" i="1">
                              <a:solidFill>
                                <a:srgbClr val="000000"/>
                              </a:solidFill>
                              <a:latin typeface="Cambria Math" panose="02040503050406030204" pitchFamily="18" charset="0"/>
                            </a:rPr>
                            <m:t>R</m:t>
                          </m:r>
                        </m:e>
                        <m:sub>
                          <m:r>
                            <a:rPr xmlns:a="http://schemas.openxmlformats.org/drawingml/2006/main" sz="4800" i="1">
                              <a:solidFill>
                                <a:srgbClr val="000000"/>
                              </a:solidFill>
                              <a:latin typeface="Cambria Math" panose="02040503050406030204" pitchFamily="18" charset="0"/>
                            </a:rPr>
                            <m:t>y</m:t>
                          </m:r>
                        </m:sub>
                      </m:sSub>
                    </m:oMath>
                  </m:oMathPara>
                </a14:m>
                <a:endParaRPr sz="4800"/>
              </a:p>
            </p:txBody>
          </p:sp>
          <p:sp>
            <p:nvSpPr>
              <p:cNvPr id="615" name="-  Range of y values"/>
              <p:cNvSpPr txBox="1"/>
              <p:nvPr/>
            </p:nvSpPr>
            <p:spPr>
              <a:xfrm>
                <a:off x="774414" y="0"/>
                <a:ext cx="1055933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250000"/>
                  </a:lnSpc>
                  <a:defRPr b="0" sz="4200">
                    <a:latin typeface="Helvetica"/>
                    <a:ea typeface="Helvetica"/>
                    <a:cs typeface="Helvetica"/>
                    <a:sym typeface="Helvetica"/>
                  </a:defRPr>
                </a:lvl1pPr>
              </a:lstStyle>
              <a:p>
                <a:pPr/>
                <a:r>
                  <a:t>-  Range of y values</a:t>
                </a:r>
              </a:p>
            </p:txBody>
          </p:sp>
        </p:grpSp>
        <p:sp>
          <p:nvSpPr>
            <p:cNvPr id="617" name="Cleveland, W. (1993). A Model for Studying Display Methods of Statistical Graphics. Journal of Computational and Graphical Statistics, 2(4), 323-343"/>
            <p:cNvSpPr txBox="1"/>
            <p:nvPr/>
          </p:nvSpPr>
          <p:spPr>
            <a:xfrm>
              <a:off x="0" y="6847520"/>
              <a:ext cx="19802018" cy="4349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b="0" sz="2300">
                  <a:solidFill>
                    <a:srgbClr val="333333"/>
                  </a:solidFill>
                  <a:latin typeface="Arial"/>
                  <a:ea typeface="Arial"/>
                  <a:cs typeface="Arial"/>
                  <a:sym typeface="Arial"/>
                </a:defRPr>
              </a:pPr>
              <a:r>
                <a:t>Cleveland, W. (1993). A Model for Studying Display Methods of Statistical Graphics. </a:t>
              </a:r>
              <a:r>
                <a:rPr i="1"/>
                <a:t>Journal of Computational and Graphical Statistics,</a:t>
              </a:r>
              <a:r>
                <a:t> </a:t>
              </a:r>
              <a:r>
                <a:rPr i="1"/>
                <a:t>2</a:t>
              </a:r>
              <a:r>
                <a:t>(4), 323-343</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2" grpId="1"/>
      <p:bldP build="whole" bldLvl="1" animBg="1" rev="0" advAuto="0" spid="618" grpId="2"/>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Interface"/>
          <p:cNvSpPr txBox="1"/>
          <p:nvPr>
            <p:ph type="title"/>
          </p:nvPr>
        </p:nvSpPr>
        <p:spPr>
          <a:prstGeom prst="rect">
            <a:avLst/>
          </a:prstGeom>
        </p:spPr>
        <p:txBody>
          <a:bodyPr/>
          <a:lstStyle>
            <a:lvl1pPr algn="l">
              <a:defRPr sz="10500"/>
            </a:lvl1pPr>
          </a:lstStyle>
          <a:p>
            <a:pPr/>
            <a:r>
              <a:t>Interface</a:t>
            </a:r>
          </a:p>
        </p:txBody>
      </p:sp>
      <p:pic>
        <p:nvPicPr>
          <p:cNvPr id="623" name="Image" descr="Image"/>
          <p:cNvPicPr>
            <a:picLocks noChangeAspect="1"/>
          </p:cNvPicPr>
          <p:nvPr/>
        </p:nvPicPr>
        <p:blipFill>
          <a:blip r:embed="rId3">
            <a:extLst/>
          </a:blip>
          <a:srcRect l="0" t="2610" r="0" b="0"/>
          <a:stretch>
            <a:fillRect/>
          </a:stretch>
        </p:blipFill>
        <p:spPr>
          <a:xfrm>
            <a:off x="5360896" y="2887463"/>
            <a:ext cx="14287501" cy="9820524"/>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Usability Study"/>
          <p:cNvSpPr/>
          <p:nvPr/>
        </p:nvSpPr>
        <p:spPr>
          <a:xfrm>
            <a:off x="-154781" y="4248017"/>
            <a:ext cx="24693562" cy="5219966"/>
          </a:xfrm>
          <a:prstGeom prst="rect">
            <a:avLst/>
          </a:prstGeom>
          <a:gradFill>
            <a:gsLst>
              <a:gs pos="0">
                <a:srgbClr val="009FDE"/>
              </a:gs>
              <a:gs pos="100000">
                <a:srgbClr val="312986"/>
              </a:gs>
            </a:gsLst>
            <a:lin ang="108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10000">
                <a:solidFill>
                  <a:srgbClr val="FFFFFF"/>
                </a:solidFill>
                <a:latin typeface="+mn-lt"/>
                <a:ea typeface="+mn-ea"/>
                <a:cs typeface="+mn-cs"/>
                <a:sym typeface="Helvetica Neue Medium"/>
              </a:defRPr>
            </a:lvl1pPr>
          </a:lstStyle>
          <a:p>
            <a:pPr/>
            <a:r>
              <a:t>Usability Study</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Rectangle"/>
          <p:cNvSpPr/>
          <p:nvPr/>
        </p:nvSpPr>
        <p:spPr>
          <a:xfrm>
            <a:off x="6717109" y="5465622"/>
            <a:ext cx="10949782" cy="7102873"/>
          </a:xfrm>
          <a:prstGeom prst="rect">
            <a:avLst/>
          </a:prstGeom>
          <a:solidFill>
            <a:srgbClr val="7F7F7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144" name="Infomages"/>
          <p:cNvSpPr txBox="1"/>
          <p:nvPr>
            <p:ph type="title"/>
          </p:nvPr>
        </p:nvSpPr>
        <p:spPr>
          <a:prstGeom prst="rect">
            <a:avLst/>
          </a:prstGeom>
        </p:spPr>
        <p:txBody>
          <a:bodyPr/>
          <a:lstStyle>
            <a:lvl1pPr algn="l">
              <a:defRPr sz="10500"/>
            </a:lvl1pPr>
          </a:lstStyle>
          <a:p>
            <a:pPr/>
            <a:r>
              <a:t>Infomages</a:t>
            </a:r>
          </a:p>
        </p:txBody>
      </p:sp>
      <p:sp>
        <p:nvSpPr>
          <p:cNvPr id="145" name="Type of infographic that consist of a data chart"/>
          <p:cNvSpPr txBox="1"/>
          <p:nvPr/>
        </p:nvSpPr>
        <p:spPr>
          <a:xfrm>
            <a:off x="1513417" y="3685311"/>
            <a:ext cx="21755907"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i="1" sz="4200">
                <a:latin typeface="Helvetica"/>
                <a:ea typeface="Helvetica"/>
                <a:cs typeface="Helvetica"/>
                <a:sym typeface="Helvetica"/>
              </a:defRPr>
            </a:pPr>
            <a:r>
              <a:t>Type of infographic that consist of a </a:t>
            </a:r>
            <a:r>
              <a:rPr u="sng"/>
              <a:t>data chart</a:t>
            </a:r>
          </a:p>
        </p:txBody>
      </p:sp>
      <p:pic>
        <p:nvPicPr>
          <p:cNvPr id="146" name="Image" descr="Image"/>
          <p:cNvPicPr>
            <a:picLocks noChangeAspect="1"/>
          </p:cNvPicPr>
          <p:nvPr/>
        </p:nvPicPr>
        <p:blipFill>
          <a:blip r:embed="rId3">
            <a:extLst/>
          </a:blip>
          <a:srcRect l="40783" t="6244" r="26886" b="52536"/>
          <a:stretch>
            <a:fillRect/>
          </a:stretch>
        </p:blipFill>
        <p:spPr>
          <a:xfrm>
            <a:off x="11182784" y="5909195"/>
            <a:ext cx="3540147" cy="2927748"/>
          </a:xfrm>
          <a:custGeom>
            <a:avLst/>
            <a:gdLst/>
            <a:ahLst/>
            <a:cxnLst>
              <a:cxn ang="0">
                <a:pos x="wd2" y="hd2"/>
              </a:cxn>
              <a:cxn ang="5400000">
                <a:pos x="wd2" y="hd2"/>
              </a:cxn>
              <a:cxn ang="10800000">
                <a:pos x="wd2" y="hd2"/>
              </a:cxn>
              <a:cxn ang="16200000">
                <a:pos x="wd2" y="hd2"/>
              </a:cxn>
            </a:cxnLst>
            <a:rect l="0" t="0" r="r" b="b"/>
            <a:pathLst>
              <a:path w="21589" h="21600" fill="norm" stroke="1" extrusionOk="0">
                <a:moveTo>
                  <a:pt x="2830" y="0"/>
                </a:moveTo>
                <a:lnTo>
                  <a:pt x="2820" y="15"/>
                </a:lnTo>
                <a:lnTo>
                  <a:pt x="2762" y="433"/>
                </a:lnTo>
                <a:cubicBezTo>
                  <a:pt x="2726" y="688"/>
                  <a:pt x="2716" y="975"/>
                  <a:pt x="2742" y="1072"/>
                </a:cubicBezTo>
                <a:cubicBezTo>
                  <a:pt x="2765" y="1153"/>
                  <a:pt x="2787" y="1186"/>
                  <a:pt x="2808" y="1189"/>
                </a:cubicBezTo>
                <a:cubicBezTo>
                  <a:pt x="2816" y="1180"/>
                  <a:pt x="2824" y="1172"/>
                  <a:pt x="2834" y="1154"/>
                </a:cubicBezTo>
                <a:cubicBezTo>
                  <a:pt x="2841" y="1145"/>
                  <a:pt x="2846" y="1134"/>
                  <a:pt x="2851" y="1119"/>
                </a:cubicBezTo>
                <a:cubicBezTo>
                  <a:pt x="2868" y="1081"/>
                  <a:pt x="2881" y="1015"/>
                  <a:pt x="2888" y="928"/>
                </a:cubicBezTo>
                <a:cubicBezTo>
                  <a:pt x="2888" y="923"/>
                  <a:pt x="2887" y="918"/>
                  <a:pt x="2888" y="914"/>
                </a:cubicBezTo>
                <a:cubicBezTo>
                  <a:pt x="2888" y="910"/>
                  <a:pt x="2888" y="905"/>
                  <a:pt x="2888" y="902"/>
                </a:cubicBezTo>
                <a:cubicBezTo>
                  <a:pt x="2892" y="830"/>
                  <a:pt x="2892" y="742"/>
                  <a:pt x="2890" y="656"/>
                </a:cubicBezTo>
                <a:cubicBezTo>
                  <a:pt x="2888" y="599"/>
                  <a:pt x="2889" y="547"/>
                  <a:pt x="2883" y="486"/>
                </a:cubicBezTo>
                <a:cubicBezTo>
                  <a:pt x="2882" y="477"/>
                  <a:pt x="2884" y="477"/>
                  <a:pt x="2883" y="468"/>
                </a:cubicBezTo>
                <a:lnTo>
                  <a:pt x="2830" y="0"/>
                </a:lnTo>
                <a:close/>
                <a:moveTo>
                  <a:pt x="21480" y="5926"/>
                </a:moveTo>
                <a:cubicBezTo>
                  <a:pt x="21454" y="5946"/>
                  <a:pt x="21431" y="5981"/>
                  <a:pt x="21412" y="6023"/>
                </a:cubicBezTo>
                <a:cubicBezTo>
                  <a:pt x="21403" y="6122"/>
                  <a:pt x="21399" y="6218"/>
                  <a:pt x="21410" y="6322"/>
                </a:cubicBezTo>
                <a:cubicBezTo>
                  <a:pt x="21429" y="6336"/>
                  <a:pt x="21453" y="6342"/>
                  <a:pt x="21480" y="6322"/>
                </a:cubicBezTo>
                <a:cubicBezTo>
                  <a:pt x="21540" y="6277"/>
                  <a:pt x="21589" y="6150"/>
                  <a:pt x="21589" y="6041"/>
                </a:cubicBezTo>
                <a:cubicBezTo>
                  <a:pt x="21589" y="5931"/>
                  <a:pt x="21540" y="5881"/>
                  <a:pt x="21480" y="5926"/>
                </a:cubicBezTo>
                <a:close/>
                <a:moveTo>
                  <a:pt x="20277" y="5991"/>
                </a:moveTo>
                <a:cubicBezTo>
                  <a:pt x="20236" y="5991"/>
                  <a:pt x="20204" y="6043"/>
                  <a:pt x="20185" y="6108"/>
                </a:cubicBezTo>
                <a:cubicBezTo>
                  <a:pt x="20184" y="6149"/>
                  <a:pt x="20174" y="6182"/>
                  <a:pt x="20176" y="6225"/>
                </a:cubicBezTo>
                <a:cubicBezTo>
                  <a:pt x="20176" y="6228"/>
                  <a:pt x="20175" y="6231"/>
                  <a:pt x="20176" y="6234"/>
                </a:cubicBezTo>
                <a:cubicBezTo>
                  <a:pt x="20187" y="6316"/>
                  <a:pt x="20226" y="6360"/>
                  <a:pt x="20277" y="6322"/>
                </a:cubicBezTo>
                <a:cubicBezTo>
                  <a:pt x="20337" y="6277"/>
                  <a:pt x="20386" y="6182"/>
                  <a:pt x="20386" y="6114"/>
                </a:cubicBezTo>
                <a:cubicBezTo>
                  <a:pt x="20386" y="6045"/>
                  <a:pt x="20337" y="5991"/>
                  <a:pt x="20277" y="5991"/>
                </a:cubicBezTo>
                <a:close/>
                <a:moveTo>
                  <a:pt x="7866" y="7054"/>
                </a:moveTo>
                <a:cubicBezTo>
                  <a:pt x="7569" y="7052"/>
                  <a:pt x="7155" y="7114"/>
                  <a:pt x="6646" y="7244"/>
                </a:cubicBezTo>
                <a:cubicBezTo>
                  <a:pt x="6225" y="7352"/>
                  <a:pt x="5627" y="7445"/>
                  <a:pt x="5318" y="7446"/>
                </a:cubicBezTo>
                <a:cubicBezTo>
                  <a:pt x="4936" y="7448"/>
                  <a:pt x="4736" y="7507"/>
                  <a:pt x="4696" y="7633"/>
                </a:cubicBezTo>
                <a:cubicBezTo>
                  <a:pt x="4663" y="7736"/>
                  <a:pt x="4474" y="7860"/>
                  <a:pt x="4275" y="7912"/>
                </a:cubicBezTo>
                <a:cubicBezTo>
                  <a:pt x="3523" y="8105"/>
                  <a:pt x="2433" y="8693"/>
                  <a:pt x="2433" y="8904"/>
                </a:cubicBezTo>
                <a:cubicBezTo>
                  <a:pt x="2433" y="9019"/>
                  <a:pt x="2198" y="9326"/>
                  <a:pt x="1912" y="9589"/>
                </a:cubicBezTo>
                <a:cubicBezTo>
                  <a:pt x="1047" y="10388"/>
                  <a:pt x="832" y="10724"/>
                  <a:pt x="985" y="11021"/>
                </a:cubicBezTo>
                <a:cubicBezTo>
                  <a:pt x="1090" y="11224"/>
                  <a:pt x="1085" y="11295"/>
                  <a:pt x="964" y="11378"/>
                </a:cubicBezTo>
                <a:cubicBezTo>
                  <a:pt x="726" y="11541"/>
                  <a:pt x="-11" y="12910"/>
                  <a:pt x="0" y="13167"/>
                </a:cubicBezTo>
                <a:cubicBezTo>
                  <a:pt x="27" y="13762"/>
                  <a:pt x="2739" y="17614"/>
                  <a:pt x="4809" y="19993"/>
                </a:cubicBezTo>
                <a:lnTo>
                  <a:pt x="5533" y="20821"/>
                </a:lnTo>
                <a:cubicBezTo>
                  <a:pt x="5601" y="20898"/>
                  <a:pt x="5632" y="20925"/>
                  <a:pt x="5715" y="21023"/>
                </a:cubicBezTo>
                <a:lnTo>
                  <a:pt x="6029" y="21389"/>
                </a:lnTo>
                <a:lnTo>
                  <a:pt x="6211" y="21600"/>
                </a:lnTo>
                <a:cubicBezTo>
                  <a:pt x="6220" y="21555"/>
                  <a:pt x="6227" y="21502"/>
                  <a:pt x="6240" y="21465"/>
                </a:cubicBezTo>
                <a:cubicBezTo>
                  <a:pt x="6303" y="21278"/>
                  <a:pt x="6459" y="20534"/>
                  <a:pt x="6588" y="19811"/>
                </a:cubicBezTo>
                <a:cubicBezTo>
                  <a:pt x="6717" y="19088"/>
                  <a:pt x="6915" y="18050"/>
                  <a:pt x="7029" y="17504"/>
                </a:cubicBezTo>
                <a:cubicBezTo>
                  <a:pt x="7353" y="15950"/>
                  <a:pt x="7657" y="13958"/>
                  <a:pt x="8007" y="11085"/>
                </a:cubicBezTo>
                <a:cubicBezTo>
                  <a:pt x="8304" y="8638"/>
                  <a:pt x="8408" y="7728"/>
                  <a:pt x="8413" y="7297"/>
                </a:cubicBezTo>
                <a:cubicBezTo>
                  <a:pt x="8405" y="7281"/>
                  <a:pt x="8393" y="7277"/>
                  <a:pt x="8387" y="7256"/>
                </a:cubicBezTo>
                <a:cubicBezTo>
                  <a:pt x="8344" y="7122"/>
                  <a:pt x="8163" y="7055"/>
                  <a:pt x="7866" y="7054"/>
                </a:cubicBezTo>
                <a:close/>
                <a:moveTo>
                  <a:pt x="380" y="20180"/>
                </a:moveTo>
                <a:cubicBezTo>
                  <a:pt x="373" y="20189"/>
                  <a:pt x="373" y="20202"/>
                  <a:pt x="363" y="20209"/>
                </a:cubicBezTo>
                <a:cubicBezTo>
                  <a:pt x="336" y="20230"/>
                  <a:pt x="301" y="20238"/>
                  <a:pt x="271" y="20230"/>
                </a:cubicBezTo>
                <a:cubicBezTo>
                  <a:pt x="304" y="20247"/>
                  <a:pt x="349" y="20243"/>
                  <a:pt x="392" y="20230"/>
                </a:cubicBezTo>
                <a:cubicBezTo>
                  <a:pt x="394" y="20216"/>
                  <a:pt x="386" y="20199"/>
                  <a:pt x="380" y="20180"/>
                </a:cubicBezTo>
                <a:close/>
                <a:moveTo>
                  <a:pt x="247" y="20209"/>
                </a:moveTo>
                <a:cubicBezTo>
                  <a:pt x="243" y="20214"/>
                  <a:pt x="241" y="20217"/>
                  <a:pt x="238" y="20221"/>
                </a:cubicBezTo>
                <a:cubicBezTo>
                  <a:pt x="238" y="20221"/>
                  <a:pt x="239" y="20223"/>
                  <a:pt x="240" y="20224"/>
                </a:cubicBezTo>
                <a:cubicBezTo>
                  <a:pt x="246" y="20223"/>
                  <a:pt x="252" y="20223"/>
                  <a:pt x="257" y="20227"/>
                </a:cubicBezTo>
                <a:cubicBezTo>
                  <a:pt x="260" y="20229"/>
                  <a:pt x="265" y="20228"/>
                  <a:pt x="269" y="20230"/>
                </a:cubicBezTo>
                <a:cubicBezTo>
                  <a:pt x="260" y="20227"/>
                  <a:pt x="254" y="20216"/>
                  <a:pt x="247" y="20209"/>
                </a:cubicBezTo>
                <a:close/>
              </a:path>
            </a:pathLst>
          </a:custGeom>
          <a:ln w="12700">
            <a:miter lim="400000"/>
          </a:ln>
        </p:spPr>
      </p:pic>
      <p:sp>
        <p:nvSpPr>
          <p:cNvPr id="147" name="Rectangle"/>
          <p:cNvSpPr/>
          <p:nvPr/>
        </p:nvSpPr>
        <p:spPr>
          <a:xfrm>
            <a:off x="13361004" y="5465622"/>
            <a:ext cx="2977161" cy="7102873"/>
          </a:xfrm>
          <a:prstGeom prst="rect">
            <a:avLst/>
          </a:prstGeom>
          <a:solidFill>
            <a:srgbClr val="7F7F7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148" name="Rectangle"/>
          <p:cNvSpPr/>
          <p:nvPr/>
        </p:nvSpPr>
        <p:spPr>
          <a:xfrm>
            <a:off x="10902790" y="5465622"/>
            <a:ext cx="2977161" cy="660401"/>
          </a:xfrm>
          <a:prstGeom prst="rect">
            <a:avLst/>
          </a:prstGeom>
          <a:solidFill>
            <a:srgbClr val="7F7F7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Usability Study"/>
          <p:cNvSpPr txBox="1"/>
          <p:nvPr>
            <p:ph type="title"/>
          </p:nvPr>
        </p:nvSpPr>
        <p:spPr>
          <a:prstGeom prst="rect">
            <a:avLst/>
          </a:prstGeom>
        </p:spPr>
        <p:txBody>
          <a:bodyPr/>
          <a:lstStyle>
            <a:lvl1pPr algn="l">
              <a:defRPr sz="10500"/>
            </a:lvl1pPr>
          </a:lstStyle>
          <a:p>
            <a:pPr/>
            <a:r>
              <a:t>Usability Study</a:t>
            </a:r>
          </a:p>
        </p:txBody>
      </p:sp>
      <p:sp>
        <p:nvSpPr>
          <p:cNvPr id="632" name="5 participants…"/>
          <p:cNvSpPr txBox="1"/>
          <p:nvPr/>
        </p:nvSpPr>
        <p:spPr>
          <a:xfrm>
            <a:off x="1587316" y="4131733"/>
            <a:ext cx="13511679"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300000"/>
              </a:lnSpc>
              <a:buSzPct val="125000"/>
              <a:buChar char="•"/>
              <a:defRPr b="0" sz="4200">
                <a:latin typeface="Helvetica"/>
                <a:ea typeface="Helvetica"/>
                <a:cs typeface="Helvetica"/>
                <a:sym typeface="Helvetica"/>
              </a:defRPr>
            </a:pPr>
            <a:r>
              <a:t>5 participants</a:t>
            </a:r>
          </a:p>
          <a:p>
            <a:pPr marL="489479" indent="-489479" algn="l" defTabSz="457200">
              <a:lnSpc>
                <a:spcPct val="300000"/>
              </a:lnSpc>
              <a:buSzPct val="125000"/>
              <a:buChar char="•"/>
              <a:defRPr b="0" sz="4200">
                <a:latin typeface="Helvetica"/>
                <a:ea typeface="Helvetica"/>
                <a:cs typeface="Helvetica"/>
                <a:sym typeface="Helvetica"/>
              </a:defRPr>
            </a:pPr>
            <a:r>
              <a:t>21 minute tutorial + practice</a:t>
            </a:r>
          </a:p>
          <a:p>
            <a:pPr marL="489479" indent="-489479" algn="l" defTabSz="457200">
              <a:lnSpc>
                <a:spcPct val="150000"/>
              </a:lnSpc>
              <a:buSzPct val="125000"/>
              <a:buChar char="•"/>
              <a:defRPr b="0" sz="4200">
                <a:latin typeface="Helvetica"/>
                <a:ea typeface="Helvetica"/>
                <a:cs typeface="Helvetica"/>
                <a:sym typeface="Helvetica"/>
              </a:defRPr>
            </a:pPr>
            <a:r>
              <a:t>Two tasks:</a:t>
            </a:r>
          </a:p>
          <a:p>
            <a:pPr lvl="3" marL="2460625" indent="-555625" algn="l" defTabSz="457200">
              <a:lnSpc>
                <a:spcPct val="150000"/>
              </a:lnSpc>
              <a:buSzPct val="125000"/>
              <a:buChar char="-"/>
              <a:defRPr b="0" sz="4200">
                <a:latin typeface="Helvetica"/>
                <a:ea typeface="Helvetica"/>
                <a:cs typeface="Helvetica"/>
                <a:sym typeface="Helvetica"/>
              </a:defRPr>
            </a:pPr>
            <a:r>
              <a:t>Replication</a:t>
            </a:r>
          </a:p>
          <a:p>
            <a:pPr lvl="3" marL="2460625" indent="-555625" algn="l" defTabSz="457200">
              <a:lnSpc>
                <a:spcPct val="300000"/>
              </a:lnSpc>
              <a:buSzPct val="125000"/>
              <a:buChar char="-"/>
              <a:defRPr b="0" sz="4200">
                <a:latin typeface="Helvetica"/>
                <a:ea typeface="Helvetica"/>
                <a:cs typeface="Helvetica"/>
                <a:sym typeface="Helvetica"/>
              </a:defRPr>
            </a:pPr>
            <a:r>
              <a:t>Creation</a:t>
            </a:r>
          </a:p>
        </p:txBody>
      </p:sp>
      <p:grpSp>
        <p:nvGrpSpPr>
          <p:cNvPr id="636" name="Group"/>
          <p:cNvGrpSpPr/>
          <p:nvPr/>
        </p:nvGrpSpPr>
        <p:grpSpPr>
          <a:xfrm>
            <a:off x="9725700" y="8246531"/>
            <a:ext cx="14099615" cy="2794002"/>
            <a:chOff x="0" y="0"/>
            <a:chExt cx="14099613" cy="2794001"/>
          </a:xfrm>
        </p:grpSpPr>
        <p:pic>
          <p:nvPicPr>
            <p:cNvPr id="633" name="Image" descr="Image"/>
            <p:cNvPicPr>
              <a:picLocks noChangeAspect="1"/>
            </p:cNvPicPr>
            <p:nvPr/>
          </p:nvPicPr>
          <p:blipFill>
            <a:blip r:embed="rId3">
              <a:extLst/>
            </a:blip>
            <a:stretch>
              <a:fillRect/>
            </a:stretch>
          </p:blipFill>
          <p:spPr>
            <a:xfrm>
              <a:off x="0" y="0"/>
              <a:ext cx="3757962" cy="2794002"/>
            </a:xfrm>
            <a:prstGeom prst="rect">
              <a:avLst/>
            </a:prstGeom>
            <a:ln w="12700" cap="flat">
              <a:noFill/>
              <a:miter lim="400000"/>
            </a:ln>
            <a:effectLst/>
          </p:spPr>
        </p:pic>
        <p:pic>
          <p:nvPicPr>
            <p:cNvPr id="634" name="Image" descr="Image"/>
            <p:cNvPicPr>
              <a:picLocks noChangeAspect="1"/>
            </p:cNvPicPr>
            <p:nvPr/>
          </p:nvPicPr>
          <p:blipFill>
            <a:blip r:embed="rId4">
              <a:extLst/>
            </a:blip>
            <a:stretch>
              <a:fillRect/>
            </a:stretch>
          </p:blipFill>
          <p:spPr>
            <a:xfrm>
              <a:off x="3955687" y="0"/>
              <a:ext cx="3752274" cy="2794000"/>
            </a:xfrm>
            <a:prstGeom prst="rect">
              <a:avLst/>
            </a:prstGeom>
            <a:ln w="12700" cap="flat">
              <a:noFill/>
              <a:miter lim="400000"/>
            </a:ln>
            <a:effectLst/>
          </p:spPr>
        </p:pic>
        <p:pic>
          <p:nvPicPr>
            <p:cNvPr id="635" name="Image" descr="Image"/>
            <p:cNvPicPr>
              <a:picLocks noChangeAspect="1"/>
            </p:cNvPicPr>
            <p:nvPr/>
          </p:nvPicPr>
          <p:blipFill>
            <a:blip r:embed="rId5">
              <a:extLst/>
            </a:blip>
            <a:stretch>
              <a:fillRect/>
            </a:stretch>
          </p:blipFill>
          <p:spPr>
            <a:xfrm>
              <a:off x="7905686" y="0"/>
              <a:ext cx="6193928" cy="2794001"/>
            </a:xfrm>
            <a:prstGeom prst="rect">
              <a:avLst/>
            </a:prstGeom>
            <a:ln w="12700" cap="flat">
              <a:noFill/>
              <a:miter lim="400000"/>
            </a:ln>
            <a:effectLst/>
          </p:spPr>
        </p:pic>
      </p:grpSp>
      <p:grpSp>
        <p:nvGrpSpPr>
          <p:cNvPr id="643" name="Group"/>
          <p:cNvGrpSpPr/>
          <p:nvPr/>
        </p:nvGrpSpPr>
        <p:grpSpPr>
          <a:xfrm>
            <a:off x="15689763" y="3623809"/>
            <a:ext cx="5380929" cy="2540549"/>
            <a:chOff x="0" y="0"/>
            <a:chExt cx="5380928" cy="2540547"/>
          </a:xfrm>
        </p:grpSpPr>
        <p:sp>
          <p:nvSpPr>
            <p:cNvPr id="637" name="Male"/>
            <p:cNvSpPr/>
            <p:nvPr/>
          </p:nvSpPr>
          <p:spPr>
            <a:xfrm>
              <a:off x="0" y="0"/>
              <a:ext cx="647477" cy="174709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638" name="Male"/>
            <p:cNvSpPr/>
            <p:nvPr/>
          </p:nvSpPr>
          <p:spPr>
            <a:xfrm>
              <a:off x="1165562" y="0"/>
              <a:ext cx="647477" cy="174709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639" name="Male"/>
            <p:cNvSpPr/>
            <p:nvPr/>
          </p:nvSpPr>
          <p:spPr>
            <a:xfrm>
              <a:off x="2331124" y="0"/>
              <a:ext cx="647477" cy="174709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640" name="Male"/>
            <p:cNvSpPr/>
            <p:nvPr/>
          </p:nvSpPr>
          <p:spPr>
            <a:xfrm>
              <a:off x="3496685" y="0"/>
              <a:ext cx="647477" cy="174709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641" name="Female"/>
            <p:cNvSpPr/>
            <p:nvPr/>
          </p:nvSpPr>
          <p:spPr>
            <a:xfrm>
              <a:off x="4591043" y="0"/>
              <a:ext cx="789886" cy="1747098"/>
            </a:xfrm>
            <a:custGeom>
              <a:avLst/>
              <a:gdLst/>
              <a:ahLst/>
              <a:cxnLst>
                <a:cxn ang="0">
                  <a:pos x="wd2" y="hd2"/>
                </a:cxn>
                <a:cxn ang="5400000">
                  <a:pos x="wd2" y="hd2"/>
                </a:cxn>
                <a:cxn ang="10800000">
                  <a:pos x="wd2" y="hd2"/>
                </a:cxn>
                <a:cxn ang="16200000">
                  <a:pos x="wd2" y="hd2"/>
                </a:cxn>
              </a:cxnLst>
              <a:rect l="0" t="0" r="r" b="b"/>
              <a:pathLst>
                <a:path w="21297" h="21600" fill="norm" stroke="1"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5E5E5E"/>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642" name="Grad Students"/>
            <p:cNvSpPr txBox="1"/>
            <p:nvPr/>
          </p:nvSpPr>
          <p:spPr>
            <a:xfrm>
              <a:off x="1527369" y="2041793"/>
              <a:ext cx="2254988" cy="498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i="1" sz="2600"/>
              </a:lvl1pPr>
            </a:lstStyle>
            <a:p>
              <a:pPr/>
              <a:r>
                <a:t>Grad Students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3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6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63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63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632">
                                            <p:txEl>
                                              <p:pRg st="3" end="3"/>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3" fill="hold">
                                  <p:stCondLst>
                                    <p:cond delay="0"/>
                                  </p:stCondLst>
                                  <p:iterate type="el" backwards="0">
                                    <p:tmAbs val="0"/>
                                  </p:iterate>
                                  <p:childTnLst>
                                    <p:set>
                                      <p:cBhvr>
                                        <p:cTn id="26" fill="hold"/>
                                        <p:tgtEl>
                                          <p:spTgt spid="6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63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3" grpId="2"/>
      <p:bldP build="whole" bldLvl="1" animBg="1" rev="0" advAuto="0" spid="636" grpId="3"/>
      <p:bldP build="p" bldLvl="5" animBg="1" rev="0" advAuto="0" spid="632"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Usability Study"/>
          <p:cNvSpPr txBox="1"/>
          <p:nvPr>
            <p:ph type="title"/>
          </p:nvPr>
        </p:nvSpPr>
        <p:spPr>
          <a:prstGeom prst="rect">
            <a:avLst/>
          </a:prstGeom>
        </p:spPr>
        <p:txBody>
          <a:bodyPr/>
          <a:lstStyle>
            <a:lvl1pPr algn="l">
              <a:defRPr sz="10500"/>
            </a:lvl1pPr>
          </a:lstStyle>
          <a:p>
            <a:pPr/>
            <a:r>
              <a:t>Usability Study</a:t>
            </a:r>
          </a:p>
        </p:txBody>
      </p:sp>
      <p:grpSp>
        <p:nvGrpSpPr>
          <p:cNvPr id="650" name="Group"/>
          <p:cNvGrpSpPr/>
          <p:nvPr/>
        </p:nvGrpSpPr>
        <p:grpSpPr>
          <a:xfrm>
            <a:off x="13123981" y="4789685"/>
            <a:ext cx="7352553" cy="1371601"/>
            <a:chOff x="0" y="0"/>
            <a:chExt cx="7352551" cy="1371600"/>
          </a:xfrm>
        </p:grpSpPr>
        <p:sp>
          <p:nvSpPr>
            <p:cNvPr id="648" name="4:49 Min…"/>
            <p:cNvSpPr txBox="1"/>
            <p:nvPr/>
          </p:nvSpPr>
          <p:spPr>
            <a:xfrm>
              <a:off x="-1" y="0"/>
              <a:ext cx="2753173"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b="0" sz="4200">
                  <a:latin typeface="Helvetica"/>
                  <a:ea typeface="Helvetica"/>
                  <a:cs typeface="Helvetica"/>
                  <a:sym typeface="Helvetica"/>
                </a:defRPr>
              </a:pPr>
              <a:r>
                <a:t>4:49 Min</a:t>
              </a:r>
            </a:p>
            <a:p>
              <a:pPr defTabSz="457200">
                <a:defRPr b="0" sz="4200">
                  <a:solidFill>
                    <a:srgbClr val="5E5E5E"/>
                  </a:solidFill>
                  <a:latin typeface="Helvetica"/>
                  <a:ea typeface="Helvetica"/>
                  <a:cs typeface="Helvetica"/>
                  <a:sym typeface="Helvetica"/>
                </a:defRPr>
              </a:pPr>
              <a:r>
                <a:t>Replication</a:t>
              </a:r>
            </a:p>
          </p:txBody>
        </p:sp>
        <p:sp>
          <p:nvSpPr>
            <p:cNvPr id="649" name="13:11 Min…"/>
            <p:cNvSpPr txBox="1"/>
            <p:nvPr/>
          </p:nvSpPr>
          <p:spPr>
            <a:xfrm>
              <a:off x="4935098" y="0"/>
              <a:ext cx="2417454"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b="0" sz="4200">
                  <a:latin typeface="Helvetica"/>
                  <a:ea typeface="Helvetica"/>
                  <a:cs typeface="Helvetica"/>
                  <a:sym typeface="Helvetica"/>
                </a:defRPr>
              </a:pPr>
              <a:r>
                <a:t>13:11 Min</a:t>
              </a:r>
            </a:p>
            <a:p>
              <a:pPr defTabSz="457200">
                <a:defRPr b="0" sz="4200">
                  <a:solidFill>
                    <a:srgbClr val="5E5E5E"/>
                  </a:solidFill>
                  <a:latin typeface="Helvetica"/>
                  <a:ea typeface="Helvetica"/>
                  <a:cs typeface="Helvetica"/>
                  <a:sym typeface="Helvetica"/>
                </a:defRPr>
              </a:pPr>
              <a:r>
                <a:t>Creation</a:t>
              </a:r>
            </a:p>
          </p:txBody>
        </p:sp>
      </p:grpSp>
      <p:sp>
        <p:nvSpPr>
          <p:cNvPr id="651" name="4.6 / 5.0…"/>
          <p:cNvSpPr txBox="1"/>
          <p:nvPr/>
        </p:nvSpPr>
        <p:spPr>
          <a:xfrm>
            <a:off x="17565008" y="7827995"/>
            <a:ext cx="3405598"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4.6 / 5.0</a:t>
            </a:r>
          </a:p>
          <a:p>
            <a:pPr defTabSz="457200">
              <a:defRPr b="0" sz="4200">
                <a:solidFill>
                  <a:srgbClr val="5E5E5E"/>
                </a:solidFill>
                <a:latin typeface="Helvetica"/>
                <a:ea typeface="Helvetica"/>
                <a:cs typeface="Helvetica"/>
                <a:sym typeface="Helvetica"/>
              </a:defRPr>
            </a:pPr>
            <a:r>
              <a:t>Easy to Learn</a:t>
            </a:r>
          </a:p>
        </p:txBody>
      </p:sp>
      <p:sp>
        <p:nvSpPr>
          <p:cNvPr id="652" name="4.3 / 5.0…"/>
          <p:cNvSpPr txBox="1"/>
          <p:nvPr/>
        </p:nvSpPr>
        <p:spPr>
          <a:xfrm>
            <a:off x="13005607" y="7827995"/>
            <a:ext cx="29899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 4.3 / 5.0</a:t>
            </a:r>
          </a:p>
          <a:p>
            <a:pPr defTabSz="457200">
              <a:defRPr b="0" sz="4200">
                <a:solidFill>
                  <a:srgbClr val="5E5E5E"/>
                </a:solidFill>
                <a:latin typeface="Helvetica"/>
                <a:ea typeface="Helvetica"/>
                <a:cs typeface="Helvetica"/>
                <a:sym typeface="Helvetica"/>
              </a:defRPr>
            </a:pPr>
            <a:r>
              <a:t>Easy to Use</a:t>
            </a:r>
          </a:p>
        </p:txBody>
      </p:sp>
      <p:sp>
        <p:nvSpPr>
          <p:cNvPr id="653" name="3.8 / 5.0…"/>
          <p:cNvSpPr txBox="1"/>
          <p:nvPr/>
        </p:nvSpPr>
        <p:spPr>
          <a:xfrm>
            <a:off x="13891742" y="10866304"/>
            <a:ext cx="5688175"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3.8 / 5.0</a:t>
            </a:r>
          </a:p>
          <a:p>
            <a:pPr defTabSz="457200">
              <a:defRPr b="0" sz="4200">
                <a:solidFill>
                  <a:srgbClr val="5E5E5E"/>
                </a:solidFill>
                <a:latin typeface="Helvetica"/>
                <a:ea typeface="Helvetica"/>
                <a:cs typeface="Helvetica"/>
                <a:sym typeface="Helvetica"/>
              </a:defRPr>
            </a:pPr>
            <a:r>
              <a:t>Performed as Expected</a:t>
            </a:r>
          </a:p>
        </p:txBody>
      </p:sp>
      <p:sp>
        <p:nvSpPr>
          <p:cNvPr id="654" name="Functionality"/>
          <p:cNvSpPr txBox="1"/>
          <p:nvPr/>
        </p:nvSpPr>
        <p:spPr>
          <a:xfrm>
            <a:off x="1583083" y="4954785"/>
            <a:ext cx="13511678" cy="264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89479" indent="-489479" algn="l" defTabSz="457200">
              <a:lnSpc>
                <a:spcPct val="300000"/>
              </a:lnSpc>
              <a:buSzPct val="125000"/>
              <a:buChar char="•"/>
              <a:defRPr b="0" sz="4200">
                <a:latin typeface="Helvetica"/>
                <a:ea typeface="Helvetica"/>
                <a:cs typeface="Helvetica"/>
                <a:sym typeface="Helvetica"/>
              </a:defRPr>
            </a:lvl1pPr>
          </a:lstStyle>
          <a:p>
            <a:pPr/>
            <a:r>
              <a:t>Functionality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6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6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2" grpId="3"/>
      <p:bldP build="whole" bldLvl="1" animBg="1" rev="0" advAuto="0" spid="651" grpId="4"/>
      <p:bldP build="whole" bldLvl="1" animBg="1" rev="0" advAuto="0" spid="650" grpId="2"/>
      <p:bldP build="whole" bldLvl="1" animBg="1" rev="0" advAuto="0" spid="654" grpId="1"/>
      <p:bldP build="whole" bldLvl="1" animBg="1" rev="0" advAuto="0" spid="653" grpId="5"/>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Usability Study"/>
          <p:cNvSpPr txBox="1"/>
          <p:nvPr>
            <p:ph type="title"/>
          </p:nvPr>
        </p:nvSpPr>
        <p:spPr>
          <a:prstGeom prst="rect">
            <a:avLst/>
          </a:prstGeom>
        </p:spPr>
        <p:txBody>
          <a:bodyPr/>
          <a:lstStyle>
            <a:lvl1pPr algn="l">
              <a:defRPr sz="10500"/>
            </a:lvl1pPr>
          </a:lstStyle>
          <a:p>
            <a:pPr/>
            <a:r>
              <a:t>Usability Study</a:t>
            </a:r>
          </a:p>
        </p:txBody>
      </p:sp>
      <p:sp>
        <p:nvSpPr>
          <p:cNvPr id="659" name="“Understood what distortion values indicate”"/>
          <p:cNvSpPr txBox="1"/>
          <p:nvPr/>
        </p:nvSpPr>
        <p:spPr>
          <a:xfrm>
            <a:off x="11256653" y="5658908"/>
            <a:ext cx="11232600"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i="1" sz="4500">
                <a:latin typeface="Helvetica"/>
                <a:ea typeface="Helvetica"/>
                <a:cs typeface="Helvetica"/>
                <a:sym typeface="Helvetica"/>
              </a:defRPr>
            </a:lvl1pPr>
          </a:lstStyle>
          <a:p>
            <a:pPr/>
            <a:r>
              <a:t>“Understood what distortion values indicate”</a:t>
            </a:r>
          </a:p>
        </p:txBody>
      </p:sp>
      <p:sp>
        <p:nvSpPr>
          <p:cNvPr id="660" name="Functionality…"/>
          <p:cNvSpPr txBox="1"/>
          <p:nvPr/>
        </p:nvSpPr>
        <p:spPr>
          <a:xfrm>
            <a:off x="1587500" y="4953000"/>
            <a:ext cx="13511678"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300000"/>
              </a:lnSpc>
              <a:buSzPct val="125000"/>
              <a:buChar char="•"/>
              <a:defRPr b="0" sz="4200">
                <a:solidFill>
                  <a:srgbClr val="929292"/>
                </a:solidFill>
                <a:latin typeface="Helvetica"/>
                <a:ea typeface="Helvetica"/>
                <a:cs typeface="Helvetica"/>
                <a:sym typeface="Helvetica"/>
              </a:defRPr>
            </a:pPr>
            <a:r>
              <a:t>Functionality</a:t>
            </a:r>
          </a:p>
          <a:p>
            <a:pPr marL="489479" indent="-489479" algn="l" defTabSz="457200">
              <a:lnSpc>
                <a:spcPct val="300000"/>
              </a:lnSpc>
              <a:buSzPct val="125000"/>
              <a:buChar char="•"/>
              <a:defRPr b="0" sz="4200">
                <a:latin typeface="Helvetica"/>
                <a:ea typeface="Helvetica"/>
                <a:cs typeface="Helvetica"/>
                <a:sym typeface="Helvetica"/>
              </a:defRPr>
            </a:pPr>
            <a:r>
              <a:t>Distortion</a:t>
            </a:r>
          </a:p>
        </p:txBody>
      </p:sp>
      <p:sp>
        <p:nvSpPr>
          <p:cNvPr id="661" name="“Did not know what level was acceptable”"/>
          <p:cNvSpPr txBox="1"/>
          <p:nvPr/>
        </p:nvSpPr>
        <p:spPr>
          <a:xfrm>
            <a:off x="11495104" y="8885766"/>
            <a:ext cx="10755698"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i="1" sz="4500">
                <a:latin typeface="Helvetica"/>
                <a:ea typeface="Helvetica"/>
                <a:cs typeface="Helvetica"/>
                <a:sym typeface="Helvetica"/>
              </a:defRPr>
            </a:lvl1pPr>
          </a:lstStyle>
          <a:p>
            <a:pPr/>
            <a:r>
              <a:t> “Did not know what level was acceptable”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1" grpId="2"/>
      <p:bldP build="whole" bldLvl="1" animBg="1" rev="0" advAuto="0" spid="659"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Usability Study"/>
          <p:cNvSpPr txBox="1"/>
          <p:nvPr>
            <p:ph type="title"/>
          </p:nvPr>
        </p:nvSpPr>
        <p:spPr>
          <a:prstGeom prst="rect">
            <a:avLst/>
          </a:prstGeom>
        </p:spPr>
        <p:txBody>
          <a:bodyPr/>
          <a:lstStyle>
            <a:lvl1pPr algn="l">
              <a:defRPr sz="10500"/>
            </a:lvl1pPr>
          </a:lstStyle>
          <a:p>
            <a:pPr/>
            <a:r>
              <a:t>Usability Study</a:t>
            </a:r>
          </a:p>
        </p:txBody>
      </p:sp>
      <p:sp>
        <p:nvSpPr>
          <p:cNvPr id="666" name="“Liked image suggestion”"/>
          <p:cNvSpPr txBox="1"/>
          <p:nvPr/>
        </p:nvSpPr>
        <p:spPr>
          <a:xfrm>
            <a:off x="14481224" y="5664200"/>
            <a:ext cx="6073900"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i="1" sz="4200">
                <a:latin typeface="Helvetica"/>
                <a:ea typeface="Helvetica"/>
                <a:cs typeface="Helvetica"/>
                <a:sym typeface="Helvetica"/>
              </a:defRPr>
            </a:lvl1pPr>
          </a:lstStyle>
          <a:p>
            <a:pPr/>
            <a:r>
              <a:t>“Liked image suggestion”</a:t>
            </a:r>
          </a:p>
        </p:txBody>
      </p:sp>
      <p:sp>
        <p:nvSpPr>
          <p:cNvPr id="667" name="Functionality…"/>
          <p:cNvSpPr txBox="1"/>
          <p:nvPr/>
        </p:nvSpPr>
        <p:spPr>
          <a:xfrm>
            <a:off x="1587500" y="4953000"/>
            <a:ext cx="13511678"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300000"/>
              </a:lnSpc>
              <a:buSzPct val="125000"/>
              <a:buChar char="•"/>
              <a:defRPr b="0" sz="4200">
                <a:solidFill>
                  <a:srgbClr val="929292"/>
                </a:solidFill>
                <a:latin typeface="Helvetica"/>
                <a:ea typeface="Helvetica"/>
                <a:cs typeface="Helvetica"/>
                <a:sym typeface="Helvetica"/>
              </a:defRPr>
            </a:pPr>
            <a:r>
              <a:t>Functionality</a:t>
            </a:r>
          </a:p>
          <a:p>
            <a:pPr marL="489479" indent="-489479" algn="l" defTabSz="457200">
              <a:lnSpc>
                <a:spcPct val="300000"/>
              </a:lnSpc>
              <a:buSzPct val="125000"/>
              <a:buChar char="•"/>
              <a:defRPr b="0" sz="4200">
                <a:solidFill>
                  <a:srgbClr val="929292"/>
                </a:solidFill>
                <a:latin typeface="Helvetica"/>
                <a:ea typeface="Helvetica"/>
                <a:cs typeface="Helvetica"/>
                <a:sym typeface="Helvetica"/>
              </a:defRPr>
            </a:pPr>
            <a:r>
              <a:t>Distortion</a:t>
            </a:r>
          </a:p>
          <a:p>
            <a:pPr marL="489479" indent="-489479" algn="l" defTabSz="457200">
              <a:lnSpc>
                <a:spcPct val="150000"/>
              </a:lnSpc>
              <a:buSzPct val="125000"/>
              <a:buChar char="•"/>
              <a:defRPr b="0" sz="4200">
                <a:latin typeface="Helvetica"/>
                <a:ea typeface="Helvetica"/>
                <a:cs typeface="Helvetica"/>
                <a:sym typeface="Helvetica"/>
              </a:defRPr>
            </a:pPr>
            <a:r>
              <a:t>Image Suggestion</a:t>
            </a:r>
          </a:p>
        </p:txBody>
      </p:sp>
      <p:sp>
        <p:nvSpPr>
          <p:cNvPr id="668" name="“Could do better on their own”"/>
          <p:cNvSpPr txBox="1"/>
          <p:nvPr/>
        </p:nvSpPr>
        <p:spPr>
          <a:xfrm>
            <a:off x="13932718" y="8894233"/>
            <a:ext cx="717091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i="1" sz="4200">
                <a:latin typeface="Helvetica"/>
                <a:ea typeface="Helvetica"/>
                <a:cs typeface="Helvetica"/>
                <a:sym typeface="Helvetica"/>
              </a:defRPr>
            </a:lvl1pPr>
          </a:lstStyle>
          <a:p>
            <a:pPr/>
            <a:r>
              <a:t>“Could do better on their own”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6" grpId="1"/>
      <p:bldP build="whole" bldLvl="1" animBg="1" rev="0" advAuto="0" spid="668" grpId="2"/>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ummary"/>
          <p:cNvSpPr txBox="1"/>
          <p:nvPr>
            <p:ph type="title"/>
          </p:nvPr>
        </p:nvSpPr>
        <p:spPr>
          <a:prstGeom prst="rect">
            <a:avLst/>
          </a:prstGeom>
        </p:spPr>
        <p:txBody>
          <a:bodyPr/>
          <a:lstStyle>
            <a:lvl1pPr algn="l">
              <a:defRPr sz="10500"/>
            </a:lvl1pPr>
          </a:lstStyle>
          <a:p>
            <a:pPr/>
            <a:r>
              <a:t>Summary</a:t>
            </a:r>
          </a:p>
        </p:txBody>
      </p:sp>
      <p:sp>
        <p:nvSpPr>
          <p:cNvPr id="673" name="Survey of existing infomage-like graphics.…"/>
          <p:cNvSpPr txBox="1"/>
          <p:nvPr/>
        </p:nvSpPr>
        <p:spPr>
          <a:xfrm>
            <a:off x="1813782" y="4060874"/>
            <a:ext cx="21755907" cy="607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280000"/>
              </a:lnSpc>
              <a:buSzPct val="125000"/>
              <a:buChar char="•"/>
              <a:defRPr b="0" sz="4200">
                <a:latin typeface="Helvetica"/>
                <a:ea typeface="Helvetica"/>
                <a:cs typeface="Helvetica"/>
                <a:sym typeface="Helvetica"/>
              </a:defRPr>
            </a:pPr>
            <a:r>
              <a:t>Survey of existing infomage-like graphics.</a:t>
            </a:r>
          </a:p>
          <a:p>
            <a:pPr marL="489479" indent="-489479" algn="l" defTabSz="457200">
              <a:lnSpc>
                <a:spcPct val="280000"/>
              </a:lnSpc>
              <a:buSzPct val="125000"/>
              <a:buChar char="•"/>
              <a:defRPr b="0" sz="4200">
                <a:latin typeface="Helvetica"/>
                <a:ea typeface="Helvetica"/>
                <a:cs typeface="Helvetica"/>
                <a:sym typeface="Helvetica"/>
              </a:defRPr>
            </a:pPr>
            <a:r>
              <a:t>Infomage design tool for novice users.</a:t>
            </a:r>
          </a:p>
          <a:p>
            <a:pPr marL="489479" indent="-489479" algn="l" defTabSz="457200">
              <a:lnSpc>
                <a:spcPct val="280000"/>
              </a:lnSpc>
              <a:buSzPct val="125000"/>
              <a:buChar char="•"/>
              <a:defRPr b="0" sz="4200">
                <a:latin typeface="Helvetica"/>
                <a:ea typeface="Helvetica"/>
                <a:cs typeface="Helvetica"/>
                <a:sym typeface="Helvetica"/>
              </a:defRPr>
            </a:pPr>
            <a:r>
              <a:t>Methods to gauge the level of distortion as well as minimize it.</a:t>
            </a:r>
          </a:p>
          <a:p>
            <a:pPr marL="489479" indent="-489479" algn="l" defTabSz="457200">
              <a:lnSpc>
                <a:spcPct val="280000"/>
              </a:lnSpc>
              <a:buSzPct val="125000"/>
              <a:buChar char="•"/>
              <a:defRPr b="0" sz="4200">
                <a:latin typeface="Helvetica"/>
                <a:ea typeface="Helvetica"/>
                <a:cs typeface="Helvetica"/>
                <a:sym typeface="Helvetica"/>
              </a:defRPr>
            </a:pPr>
            <a:r>
              <a:t>A user study that shows the usability our design tool.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7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6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67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73"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Limitations &amp; Future Work"/>
          <p:cNvSpPr txBox="1"/>
          <p:nvPr>
            <p:ph type="title"/>
          </p:nvPr>
        </p:nvSpPr>
        <p:spPr>
          <a:prstGeom prst="rect">
            <a:avLst/>
          </a:prstGeom>
        </p:spPr>
        <p:txBody>
          <a:bodyPr/>
          <a:lstStyle>
            <a:lvl1pPr algn="l">
              <a:defRPr sz="10500"/>
            </a:lvl1pPr>
          </a:lstStyle>
          <a:p>
            <a:pPr/>
            <a:r>
              <a:t>Limitations &amp; Future Work</a:t>
            </a:r>
          </a:p>
        </p:txBody>
      </p:sp>
      <p:sp>
        <p:nvSpPr>
          <p:cNvPr id="678" name="Defining a good level of distortion…"/>
          <p:cNvSpPr txBox="1"/>
          <p:nvPr/>
        </p:nvSpPr>
        <p:spPr>
          <a:xfrm>
            <a:off x="1788382" y="4762500"/>
            <a:ext cx="21755907" cy="607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280000"/>
              </a:lnSpc>
              <a:buSzPct val="125000"/>
              <a:buChar char="•"/>
              <a:defRPr b="0" sz="4200">
                <a:latin typeface="Helvetica"/>
                <a:ea typeface="Helvetica"/>
                <a:cs typeface="Helvetica"/>
                <a:sym typeface="Helvetica"/>
              </a:defRPr>
            </a:pPr>
            <a:r>
              <a:t>Defining a good level of distortion</a:t>
            </a:r>
          </a:p>
          <a:p>
            <a:pPr marL="489479" indent="-489479" algn="l" defTabSz="457200">
              <a:lnSpc>
                <a:spcPct val="280000"/>
              </a:lnSpc>
              <a:buSzPct val="125000"/>
              <a:buChar char="•"/>
              <a:defRPr b="0" sz="4200">
                <a:latin typeface="Helvetica"/>
                <a:ea typeface="Helvetica"/>
                <a:cs typeface="Helvetica"/>
                <a:sym typeface="Helvetica"/>
              </a:defRPr>
            </a:pPr>
            <a:r>
              <a:t>Better image retrieval  </a:t>
            </a:r>
          </a:p>
          <a:p>
            <a:pPr marL="489479" indent="-489479" algn="l" defTabSz="457200">
              <a:lnSpc>
                <a:spcPct val="280000"/>
              </a:lnSpc>
              <a:buSzPct val="125000"/>
              <a:buChar char="•"/>
              <a:defRPr b="0" sz="4200">
                <a:latin typeface="Helvetica"/>
                <a:ea typeface="Helvetica"/>
                <a:cs typeface="Helvetica"/>
                <a:sym typeface="Helvetica"/>
              </a:defRPr>
            </a:pPr>
            <a:r>
              <a:t>More accurate embedding methods</a:t>
            </a:r>
          </a:p>
          <a:p>
            <a:pPr marL="489479" indent="-489479" algn="l" defTabSz="457200">
              <a:lnSpc>
                <a:spcPct val="280000"/>
              </a:lnSpc>
              <a:buSzPct val="125000"/>
              <a:buChar char="•"/>
              <a:defRPr b="0" sz="4200">
                <a:latin typeface="Helvetica"/>
                <a:ea typeface="Helvetica"/>
                <a:cs typeface="Helvetica"/>
                <a:sym typeface="Helvetica"/>
              </a:defRPr>
            </a:pPr>
            <a:r>
              <a:t>Fully-automatic embedding method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67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67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78"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Infomages"/>
          <p:cNvSpPr txBox="1"/>
          <p:nvPr>
            <p:ph type="title"/>
          </p:nvPr>
        </p:nvSpPr>
        <p:spPr>
          <a:xfrm>
            <a:off x="1971499" y="1653807"/>
            <a:ext cx="13662486" cy="3343584"/>
          </a:xfrm>
          <a:prstGeom prst="rect">
            <a:avLst/>
          </a:prstGeom>
        </p:spPr>
        <p:txBody>
          <a:bodyPr anchor="t"/>
          <a:lstStyle/>
          <a:p>
            <a:pPr lvl="1" algn="l">
              <a:defRPr sz="9500"/>
            </a:pPr>
            <a:r>
              <a:t>Infomages</a:t>
            </a:r>
          </a:p>
        </p:txBody>
      </p:sp>
      <p:sp>
        <p:nvSpPr>
          <p:cNvPr id="683" name="Darius Coelho…"/>
          <p:cNvSpPr txBox="1"/>
          <p:nvPr>
            <p:ph type="body" sz="quarter" idx="1"/>
          </p:nvPr>
        </p:nvSpPr>
        <p:spPr>
          <a:xfrm>
            <a:off x="2055996" y="3776826"/>
            <a:ext cx="14596462" cy="3334396"/>
          </a:xfrm>
          <a:prstGeom prst="rect">
            <a:avLst/>
          </a:prstGeom>
        </p:spPr>
        <p:txBody>
          <a:bodyPr/>
          <a:lstStyle/>
          <a:p>
            <a:pPr algn="l">
              <a:lnSpc>
                <a:spcPct val="120000"/>
              </a:lnSpc>
              <a:defRPr sz="5100"/>
            </a:pPr>
            <a:r>
              <a:t>Darius Coelho </a:t>
            </a:r>
          </a:p>
          <a:p>
            <a:pPr algn="l">
              <a:lnSpc>
                <a:spcPct val="120000"/>
              </a:lnSpc>
              <a:defRPr sz="5100"/>
            </a:pPr>
            <a:r>
              <a:t>Klaus Mueller</a:t>
            </a:r>
          </a:p>
        </p:txBody>
      </p:sp>
      <p:pic>
        <p:nvPicPr>
          <p:cNvPr id="684" name="stony brook university.png" descr="stony brook university.png"/>
          <p:cNvPicPr>
            <a:picLocks noChangeAspect="1"/>
          </p:cNvPicPr>
          <p:nvPr/>
        </p:nvPicPr>
        <p:blipFill>
          <a:blip r:embed="rId3">
            <a:extLst/>
          </a:blip>
          <a:stretch>
            <a:fillRect/>
          </a:stretch>
        </p:blipFill>
        <p:spPr>
          <a:xfrm>
            <a:off x="2116842" y="6664891"/>
            <a:ext cx="5551626" cy="937776"/>
          </a:xfrm>
          <a:prstGeom prst="rect">
            <a:avLst/>
          </a:prstGeom>
          <a:ln w="12700">
            <a:miter lim="400000"/>
          </a:ln>
        </p:spPr>
      </p:pic>
      <p:pic>
        <p:nvPicPr>
          <p:cNvPr id="685" name="Image" descr="Image"/>
          <p:cNvPicPr>
            <a:picLocks noChangeAspect="1"/>
          </p:cNvPicPr>
          <p:nvPr/>
        </p:nvPicPr>
        <p:blipFill>
          <a:blip r:embed="rId4">
            <a:extLst/>
          </a:blip>
          <a:stretch>
            <a:fillRect/>
          </a:stretch>
        </p:blipFill>
        <p:spPr>
          <a:xfrm>
            <a:off x="12445859" y="1606516"/>
            <a:ext cx="9578750" cy="6760469"/>
          </a:xfrm>
          <a:prstGeom prst="rect">
            <a:avLst/>
          </a:prstGeom>
          <a:ln w="12700">
            <a:miter lim="400000"/>
          </a:ln>
        </p:spPr>
      </p:pic>
      <p:pic>
        <p:nvPicPr>
          <p:cNvPr id="686" name="Image" descr="Image"/>
          <p:cNvPicPr>
            <a:picLocks noChangeAspect="1"/>
          </p:cNvPicPr>
          <p:nvPr/>
        </p:nvPicPr>
        <p:blipFill>
          <a:blip r:embed="rId5">
            <a:extLst/>
          </a:blip>
          <a:stretch>
            <a:fillRect/>
          </a:stretch>
        </p:blipFill>
        <p:spPr>
          <a:xfrm>
            <a:off x="2114299" y="9270167"/>
            <a:ext cx="4782859" cy="3556001"/>
          </a:xfrm>
          <a:prstGeom prst="rect">
            <a:avLst/>
          </a:prstGeom>
          <a:ln w="12700">
            <a:miter lim="400000"/>
          </a:ln>
        </p:spPr>
      </p:pic>
      <p:pic>
        <p:nvPicPr>
          <p:cNvPr id="687" name="Image" descr="Image"/>
          <p:cNvPicPr>
            <a:picLocks noChangeAspect="1"/>
          </p:cNvPicPr>
          <p:nvPr/>
        </p:nvPicPr>
        <p:blipFill>
          <a:blip r:embed="rId6">
            <a:extLst/>
          </a:blip>
          <a:stretch>
            <a:fillRect/>
          </a:stretch>
        </p:blipFill>
        <p:spPr>
          <a:xfrm>
            <a:off x="14141428" y="9270167"/>
            <a:ext cx="7883181" cy="3556001"/>
          </a:xfrm>
          <a:prstGeom prst="rect">
            <a:avLst/>
          </a:prstGeom>
          <a:ln w="12700">
            <a:miter lim="400000"/>
          </a:ln>
        </p:spPr>
      </p:pic>
      <p:sp>
        <p:nvSpPr>
          <p:cNvPr id="688" name="https://github.com/darius-coelho/Infomages-Design-Tool"/>
          <p:cNvSpPr txBox="1"/>
          <p:nvPr/>
        </p:nvSpPr>
        <p:spPr>
          <a:xfrm>
            <a:off x="12466092" y="855734"/>
            <a:ext cx="953828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a:solidFill>
                  <a:schemeClr val="accent1">
                    <a:lumOff val="-13575"/>
                  </a:schemeClr>
                </a:solidFill>
                <a:latin typeface="Helvetica"/>
                <a:ea typeface="Helvetica"/>
                <a:cs typeface="Helvetica"/>
                <a:sym typeface="Helvetica"/>
              </a:defRPr>
            </a:lvl1pPr>
          </a:lstStyle>
          <a:p>
            <a:pPr/>
            <a:r>
              <a:t>https://github.com/darius-coelho/Infomages-Design-Tool</a:t>
            </a:r>
          </a:p>
        </p:txBody>
      </p:sp>
      <p:pic>
        <p:nvPicPr>
          <p:cNvPr id="689" name="Movie Genres.png" descr="Movie Genres.png"/>
          <p:cNvPicPr>
            <a:picLocks noChangeAspect="1"/>
          </p:cNvPicPr>
          <p:nvPr/>
        </p:nvPicPr>
        <p:blipFill>
          <a:blip r:embed="rId7">
            <a:extLst/>
          </a:blip>
          <a:stretch>
            <a:fillRect/>
          </a:stretch>
        </p:blipFill>
        <p:spPr>
          <a:xfrm>
            <a:off x="8035053" y="9270167"/>
            <a:ext cx="4968464" cy="355600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Infomages"/>
          <p:cNvSpPr txBox="1"/>
          <p:nvPr>
            <p:ph type="title"/>
          </p:nvPr>
        </p:nvSpPr>
        <p:spPr>
          <a:prstGeom prst="rect">
            <a:avLst/>
          </a:prstGeom>
        </p:spPr>
        <p:txBody>
          <a:bodyPr/>
          <a:lstStyle>
            <a:lvl1pPr algn="l">
              <a:defRPr sz="10500"/>
            </a:lvl1pPr>
          </a:lstStyle>
          <a:p>
            <a:pPr/>
            <a:r>
              <a:t>Infomages</a:t>
            </a:r>
          </a:p>
        </p:txBody>
      </p:sp>
      <p:pic>
        <p:nvPicPr>
          <p:cNvPr id="153" name="Image" descr="Image"/>
          <p:cNvPicPr>
            <a:picLocks noChangeAspect="1"/>
          </p:cNvPicPr>
          <p:nvPr/>
        </p:nvPicPr>
        <p:blipFill>
          <a:blip r:embed="rId3">
            <a:extLst/>
          </a:blip>
          <a:stretch>
            <a:fillRect/>
          </a:stretch>
        </p:blipFill>
        <p:spPr>
          <a:xfrm>
            <a:off x="6717046" y="5465622"/>
            <a:ext cx="10949908" cy="7102957"/>
          </a:xfrm>
          <a:prstGeom prst="rect">
            <a:avLst/>
          </a:prstGeom>
          <a:ln w="12700">
            <a:miter lim="400000"/>
          </a:ln>
        </p:spPr>
      </p:pic>
      <p:sp>
        <p:nvSpPr>
          <p:cNvPr id="154" name="Designed by Peter Ørntoft"/>
          <p:cNvSpPr txBox="1"/>
          <p:nvPr/>
        </p:nvSpPr>
        <p:spPr>
          <a:xfrm>
            <a:off x="10165867" y="12692936"/>
            <a:ext cx="4052266"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Peter Ørntoft </a:t>
            </a:r>
          </a:p>
        </p:txBody>
      </p:sp>
      <p:sp>
        <p:nvSpPr>
          <p:cNvPr id="155" name="Type of infographic that consist of a data chart that is embedded into a thematic image."/>
          <p:cNvSpPr txBox="1"/>
          <p:nvPr/>
        </p:nvSpPr>
        <p:spPr>
          <a:xfrm>
            <a:off x="1513417" y="3685311"/>
            <a:ext cx="21755907"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i="1" sz="4200">
                <a:latin typeface="Helvetica"/>
                <a:ea typeface="Helvetica"/>
                <a:cs typeface="Helvetica"/>
                <a:sym typeface="Helvetica"/>
              </a:defRPr>
            </a:pPr>
            <a:r>
              <a:t>Type of infographic that consist of a </a:t>
            </a:r>
            <a:r>
              <a:rPr u="sng"/>
              <a:t>data chart</a:t>
            </a:r>
            <a:r>
              <a:t> that is embedded into a </a:t>
            </a:r>
            <a:r>
              <a:rPr u="sng"/>
              <a:t>thematic image</a:t>
            </a:r>
            <a:r>
              <a: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Why Infomages?"/>
          <p:cNvSpPr txBox="1"/>
          <p:nvPr>
            <p:ph type="title"/>
          </p:nvPr>
        </p:nvSpPr>
        <p:spPr>
          <a:prstGeom prst="rect">
            <a:avLst/>
          </a:prstGeom>
        </p:spPr>
        <p:txBody>
          <a:bodyPr/>
          <a:lstStyle>
            <a:lvl1pPr algn="l">
              <a:defRPr sz="10500"/>
            </a:lvl1pPr>
          </a:lstStyle>
          <a:p>
            <a:pPr/>
            <a:r>
              <a:t>Why Infomages?</a:t>
            </a:r>
          </a:p>
        </p:txBody>
      </p:sp>
      <p:sp>
        <p:nvSpPr>
          <p:cNvPr id="160" name="Gaining popularity…"/>
          <p:cNvSpPr txBox="1"/>
          <p:nvPr/>
        </p:nvSpPr>
        <p:spPr>
          <a:xfrm>
            <a:off x="1587316" y="4131733"/>
            <a:ext cx="13511679"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300000"/>
              </a:lnSpc>
              <a:buSzPct val="125000"/>
              <a:buChar char="•"/>
              <a:defRPr b="0" sz="4200">
                <a:latin typeface="Helvetica"/>
                <a:ea typeface="Helvetica"/>
                <a:cs typeface="Helvetica"/>
                <a:sym typeface="Helvetica"/>
              </a:defRPr>
            </a:pPr>
            <a:r>
              <a:t>Gaining popularity</a:t>
            </a:r>
          </a:p>
          <a:p>
            <a:pPr marL="489479" indent="-489479" algn="l" defTabSz="457200">
              <a:lnSpc>
                <a:spcPct val="150000"/>
              </a:lnSpc>
              <a:buSzPct val="125000"/>
              <a:buChar char="•"/>
              <a:defRPr b="0" sz="4200">
                <a:latin typeface="Helvetica"/>
                <a:ea typeface="Helvetica"/>
                <a:cs typeface="Helvetica"/>
                <a:sym typeface="Helvetica"/>
              </a:defRPr>
            </a:pPr>
            <a:r>
              <a:t>Based on previous studies, they can:</a:t>
            </a:r>
          </a:p>
          <a:p>
            <a:pPr lvl="3" marL="2460625" indent="-555625" algn="l" defTabSz="457200">
              <a:lnSpc>
                <a:spcPct val="150000"/>
              </a:lnSpc>
              <a:buSzPct val="125000"/>
              <a:buChar char="-"/>
              <a:defRPr b="0" sz="4200">
                <a:latin typeface="Helvetica"/>
                <a:ea typeface="Helvetica"/>
                <a:cs typeface="Helvetica"/>
                <a:sym typeface="Helvetica"/>
              </a:defRPr>
            </a:pPr>
            <a:r>
              <a:t>Engage viewers</a:t>
            </a:r>
          </a:p>
          <a:p>
            <a:pPr lvl="3" marL="2460625" indent="-555625" algn="l" defTabSz="457200">
              <a:lnSpc>
                <a:spcPct val="300000"/>
              </a:lnSpc>
              <a:buSzPct val="125000"/>
              <a:buChar char="-"/>
              <a:defRPr b="0" sz="4200">
                <a:latin typeface="Helvetica"/>
                <a:ea typeface="Helvetica"/>
                <a:cs typeface="Helvetica"/>
                <a:sym typeface="Helvetica"/>
              </a:defRPr>
            </a:pPr>
            <a:r>
              <a:t>Positively affect memorability </a:t>
            </a:r>
          </a:p>
          <a:p>
            <a:pPr marL="489479" indent="-489479" algn="l" defTabSz="457200">
              <a:lnSpc>
                <a:spcPct val="300000"/>
              </a:lnSpc>
              <a:buSzPct val="125000"/>
              <a:buChar char="•"/>
              <a:defRPr b="0" sz="4200">
                <a:latin typeface="Helvetica"/>
                <a:ea typeface="Helvetica"/>
                <a:cs typeface="Helvetica"/>
                <a:sym typeface="Helvetica"/>
              </a:defRPr>
            </a:pPr>
            <a:r>
              <a:t>Difficult for casual users to produce</a:t>
            </a:r>
          </a:p>
        </p:txBody>
      </p:sp>
      <p:grpSp>
        <p:nvGrpSpPr>
          <p:cNvPr id="170" name="Group"/>
          <p:cNvGrpSpPr/>
          <p:nvPr/>
        </p:nvGrpSpPr>
        <p:grpSpPr>
          <a:xfrm>
            <a:off x="11944493" y="8133698"/>
            <a:ext cx="11753535" cy="3880775"/>
            <a:chOff x="0" y="0"/>
            <a:chExt cx="11753533" cy="3880774"/>
          </a:xfrm>
        </p:grpSpPr>
        <p:grpSp>
          <p:nvGrpSpPr>
            <p:cNvPr id="163" name="Group"/>
            <p:cNvGrpSpPr/>
            <p:nvPr/>
          </p:nvGrpSpPr>
          <p:grpSpPr>
            <a:xfrm>
              <a:off x="0" y="0"/>
              <a:ext cx="3729711" cy="3880775"/>
              <a:chOff x="0" y="0"/>
              <a:chExt cx="3729710" cy="3880774"/>
            </a:xfrm>
          </p:grpSpPr>
          <p:pic>
            <p:nvPicPr>
              <p:cNvPr id="161" name="Screen Shot 2020-05-02 at 6.25.24 PM.png" descr="Screen Shot 2020-05-02 at 6.25.24 PM.png"/>
              <p:cNvPicPr>
                <a:picLocks noChangeAspect="1"/>
              </p:cNvPicPr>
              <p:nvPr/>
            </p:nvPicPr>
            <p:blipFill>
              <a:blip r:embed="rId3">
                <a:extLst/>
              </a:blip>
              <a:srcRect l="0" t="0" r="0" b="39242"/>
              <a:stretch>
                <a:fillRect/>
              </a:stretch>
            </p:blipFill>
            <p:spPr>
              <a:xfrm>
                <a:off x="0" y="0"/>
                <a:ext cx="3729711" cy="2934026"/>
              </a:xfrm>
              <a:prstGeom prst="rect">
                <a:avLst/>
              </a:prstGeom>
              <a:ln w="12700" cap="flat">
                <a:noFill/>
                <a:miter lim="400000"/>
              </a:ln>
              <a:effectLst/>
            </p:spPr>
          </p:pic>
          <p:sp>
            <p:nvSpPr>
              <p:cNvPr id="162" name="Bateman et al"/>
              <p:cNvSpPr txBox="1"/>
              <p:nvPr/>
            </p:nvSpPr>
            <p:spPr>
              <a:xfrm>
                <a:off x="473855" y="3232148"/>
                <a:ext cx="2781866" cy="6486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Bateman et al</a:t>
                </a:r>
              </a:p>
            </p:txBody>
          </p:sp>
        </p:grpSp>
        <p:grpSp>
          <p:nvGrpSpPr>
            <p:cNvPr id="166" name="Group"/>
            <p:cNvGrpSpPr/>
            <p:nvPr/>
          </p:nvGrpSpPr>
          <p:grpSpPr>
            <a:xfrm>
              <a:off x="4019567" y="1594"/>
              <a:ext cx="3716855" cy="3879181"/>
              <a:chOff x="0" y="0"/>
              <a:chExt cx="3716854" cy="3879180"/>
            </a:xfrm>
          </p:grpSpPr>
          <p:pic>
            <p:nvPicPr>
              <p:cNvPr id="164" name="Screen Shot 2020-05-02 at 6.24.18 PM.png" descr="Screen Shot 2020-05-02 at 6.24.18 PM.png"/>
              <p:cNvPicPr>
                <a:picLocks noChangeAspect="1"/>
              </p:cNvPicPr>
              <p:nvPr/>
            </p:nvPicPr>
            <p:blipFill>
              <a:blip r:embed="rId4">
                <a:extLst/>
              </a:blip>
              <a:srcRect l="0" t="0" r="0" b="41847"/>
              <a:stretch>
                <a:fillRect/>
              </a:stretch>
            </p:blipFill>
            <p:spPr>
              <a:xfrm>
                <a:off x="0" y="0"/>
                <a:ext cx="3716855" cy="2806276"/>
              </a:xfrm>
              <a:prstGeom prst="rect">
                <a:avLst/>
              </a:prstGeom>
              <a:ln w="12700" cap="flat">
                <a:noFill/>
                <a:miter lim="400000"/>
              </a:ln>
              <a:effectLst/>
            </p:spPr>
          </p:pic>
          <p:sp>
            <p:nvSpPr>
              <p:cNvPr id="165" name="Borkin et al"/>
              <p:cNvSpPr txBox="1"/>
              <p:nvPr/>
            </p:nvSpPr>
            <p:spPr>
              <a:xfrm>
                <a:off x="710456" y="3230554"/>
                <a:ext cx="2295760" cy="6486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Borkin et al</a:t>
                </a:r>
              </a:p>
            </p:txBody>
          </p:sp>
        </p:grpSp>
        <p:grpSp>
          <p:nvGrpSpPr>
            <p:cNvPr id="169" name="Group"/>
            <p:cNvGrpSpPr/>
            <p:nvPr/>
          </p:nvGrpSpPr>
          <p:grpSpPr>
            <a:xfrm>
              <a:off x="8028733" y="3096"/>
              <a:ext cx="3724801" cy="3877679"/>
              <a:chOff x="0" y="0"/>
              <a:chExt cx="3724800" cy="3877677"/>
            </a:xfrm>
          </p:grpSpPr>
          <p:pic>
            <p:nvPicPr>
              <p:cNvPr id="167" name="Screen Shot 2020-05-02 at 6.24.50 PM.png" descr="Screen Shot 2020-05-02 at 6.24.50 PM.png"/>
              <p:cNvPicPr>
                <a:picLocks noChangeAspect="1"/>
              </p:cNvPicPr>
              <p:nvPr/>
            </p:nvPicPr>
            <p:blipFill>
              <a:blip r:embed="rId5">
                <a:extLst/>
              </a:blip>
              <a:srcRect l="0" t="0" r="0" b="44963"/>
              <a:stretch>
                <a:fillRect/>
              </a:stretch>
            </p:blipFill>
            <p:spPr>
              <a:xfrm>
                <a:off x="0" y="0"/>
                <a:ext cx="3724801" cy="2654248"/>
              </a:xfrm>
              <a:prstGeom prst="rect">
                <a:avLst/>
              </a:prstGeom>
              <a:ln w="12700" cap="flat">
                <a:noFill/>
                <a:miter lim="400000"/>
              </a:ln>
              <a:effectLst/>
            </p:spPr>
          </p:pic>
          <p:sp>
            <p:nvSpPr>
              <p:cNvPr id="168" name="Borkin et al"/>
              <p:cNvSpPr txBox="1"/>
              <p:nvPr/>
            </p:nvSpPr>
            <p:spPr>
              <a:xfrm>
                <a:off x="714585" y="3229051"/>
                <a:ext cx="2295760" cy="6486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Borkin et al</a:t>
                </a:r>
              </a:p>
            </p:txBody>
          </p:sp>
        </p:grpSp>
      </p:grpSp>
      <p:grpSp>
        <p:nvGrpSpPr>
          <p:cNvPr id="177" name="Group"/>
          <p:cNvGrpSpPr/>
          <p:nvPr/>
        </p:nvGrpSpPr>
        <p:grpSpPr>
          <a:xfrm>
            <a:off x="13041264" y="4098654"/>
            <a:ext cx="8876730" cy="3213833"/>
            <a:chOff x="0" y="0"/>
            <a:chExt cx="8876728" cy="3213832"/>
          </a:xfrm>
        </p:grpSpPr>
        <p:grpSp>
          <p:nvGrpSpPr>
            <p:cNvPr id="173" name="Group"/>
            <p:cNvGrpSpPr/>
            <p:nvPr/>
          </p:nvGrpSpPr>
          <p:grpSpPr>
            <a:xfrm>
              <a:off x="0" y="0"/>
              <a:ext cx="3777454" cy="3213833"/>
              <a:chOff x="0" y="0"/>
              <a:chExt cx="3777453" cy="3213832"/>
            </a:xfrm>
          </p:grpSpPr>
          <p:pic>
            <p:nvPicPr>
              <p:cNvPr id="171" name="Screen Shot 2020-05-02 at 6.25.02 PM.png" descr="Screen Shot 2020-05-02 at 6.25.02 PM.png"/>
              <p:cNvPicPr>
                <a:picLocks noChangeAspect="1"/>
              </p:cNvPicPr>
              <p:nvPr/>
            </p:nvPicPr>
            <p:blipFill>
              <a:blip r:embed="rId6">
                <a:extLst/>
              </a:blip>
              <a:srcRect l="0" t="0" r="0" b="53365"/>
              <a:stretch>
                <a:fillRect/>
              </a:stretch>
            </p:blipFill>
            <p:spPr>
              <a:xfrm>
                <a:off x="0" y="0"/>
                <a:ext cx="3777454" cy="2278405"/>
              </a:xfrm>
              <a:prstGeom prst="rect">
                <a:avLst/>
              </a:prstGeom>
              <a:ln w="12700" cap="flat">
                <a:noFill/>
                <a:miter lim="400000"/>
              </a:ln>
              <a:effectLst/>
            </p:spPr>
          </p:pic>
          <p:sp>
            <p:nvSpPr>
              <p:cNvPr id="172" name="Harrison et al"/>
              <p:cNvSpPr txBox="1"/>
              <p:nvPr/>
            </p:nvSpPr>
            <p:spPr>
              <a:xfrm>
                <a:off x="532375" y="2556737"/>
                <a:ext cx="2712476" cy="6570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Harrison et al</a:t>
                </a:r>
              </a:p>
            </p:txBody>
          </p:sp>
        </p:grpSp>
        <p:grpSp>
          <p:nvGrpSpPr>
            <p:cNvPr id="176" name="Group"/>
            <p:cNvGrpSpPr/>
            <p:nvPr/>
          </p:nvGrpSpPr>
          <p:grpSpPr>
            <a:xfrm>
              <a:off x="5098096" y="-1"/>
              <a:ext cx="3778633" cy="3213834"/>
              <a:chOff x="0" y="0"/>
              <a:chExt cx="3778632" cy="3213832"/>
            </a:xfrm>
          </p:grpSpPr>
          <p:pic>
            <p:nvPicPr>
              <p:cNvPr id="174" name="Screen Shot 2020-05-02 at 6.25.14 PM.png" descr="Screen Shot 2020-05-02 at 6.25.14 PM.png"/>
              <p:cNvPicPr>
                <a:picLocks noChangeAspect="1"/>
              </p:cNvPicPr>
              <p:nvPr/>
            </p:nvPicPr>
            <p:blipFill>
              <a:blip r:embed="rId7">
                <a:extLst/>
              </a:blip>
              <a:srcRect l="0" t="0" r="0" b="51162"/>
              <a:stretch>
                <a:fillRect/>
              </a:stretch>
            </p:blipFill>
            <p:spPr>
              <a:xfrm>
                <a:off x="0" y="-1"/>
                <a:ext cx="3778633" cy="2386043"/>
              </a:xfrm>
              <a:prstGeom prst="rect">
                <a:avLst/>
              </a:prstGeom>
              <a:ln w="12700" cap="flat">
                <a:noFill/>
                <a:miter lim="400000"/>
              </a:ln>
              <a:effectLst/>
            </p:spPr>
          </p:pic>
          <p:sp>
            <p:nvSpPr>
              <p:cNvPr id="175" name="Haroz et al"/>
              <p:cNvSpPr txBox="1"/>
              <p:nvPr/>
            </p:nvSpPr>
            <p:spPr>
              <a:xfrm>
                <a:off x="786781" y="2556737"/>
                <a:ext cx="2205232" cy="6570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Haroz et al</a:t>
                </a: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0">
                                            <p:txEl>
                                              <p:pRg st="2" end="2"/>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2" fill="hold">
                                  <p:stCondLst>
                                    <p:cond delay="0"/>
                                  </p:stCondLst>
                                  <p:iterate type="el" backwards="0">
                                    <p:tmAbs val="0"/>
                                  </p:iterate>
                                  <p:childTnLst>
                                    <p:set>
                                      <p:cBhvr>
                                        <p:cTn id="19" fill="hold"/>
                                        <p:tgtEl>
                                          <p:spTgt spid="17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160">
                                            <p:txEl>
                                              <p:pRg st="3" end="3"/>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3" fill="hold">
                                  <p:stCondLst>
                                    <p:cond delay="0"/>
                                  </p:stCondLst>
                                  <p:iterate type="el" backwards="0">
                                    <p:tmAbs val="0"/>
                                  </p:iterate>
                                  <p:childTnLst>
                                    <p:set>
                                      <p:cBhvr>
                                        <p:cTn id="26" fill="hold"/>
                                        <p:tgtEl>
                                          <p:spTgt spid="1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16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 grpId="2"/>
      <p:bldP build="whole" bldLvl="1" animBg="1" rev="0" advAuto="0" spid="170" grpId="3"/>
      <p:bldP build="p" bldLvl="5" animBg="1" rev="0" advAuto="0" spid="160"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Infomage Survey"/>
          <p:cNvSpPr/>
          <p:nvPr/>
        </p:nvSpPr>
        <p:spPr>
          <a:xfrm>
            <a:off x="-154781" y="4248017"/>
            <a:ext cx="24693562" cy="5219966"/>
          </a:xfrm>
          <a:prstGeom prst="rect">
            <a:avLst/>
          </a:prstGeom>
          <a:gradFill>
            <a:gsLst>
              <a:gs pos="0">
                <a:srgbClr val="009FDE"/>
              </a:gs>
              <a:gs pos="100000">
                <a:srgbClr val="312986"/>
              </a:gs>
            </a:gsLst>
            <a:lin ang="108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10000">
                <a:solidFill>
                  <a:srgbClr val="FFFFFF"/>
                </a:solidFill>
                <a:latin typeface="+mn-lt"/>
                <a:ea typeface="+mn-ea"/>
                <a:cs typeface="+mn-cs"/>
                <a:sym typeface="Helvetica Neue Medium"/>
              </a:defRPr>
            </a:lvl1pPr>
          </a:lstStyle>
          <a:p>
            <a:pPr/>
            <a:r>
              <a:t>Infomage Survey</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Infomage Survey"/>
          <p:cNvSpPr txBox="1"/>
          <p:nvPr>
            <p:ph type="title"/>
          </p:nvPr>
        </p:nvSpPr>
        <p:spPr>
          <a:prstGeom prst="rect">
            <a:avLst/>
          </a:prstGeom>
        </p:spPr>
        <p:txBody>
          <a:bodyPr/>
          <a:lstStyle>
            <a:lvl1pPr algn="l">
              <a:defRPr sz="10500"/>
            </a:lvl1pPr>
          </a:lstStyle>
          <a:p>
            <a:pPr/>
            <a:r>
              <a:t>Infomage Survey</a:t>
            </a:r>
          </a:p>
        </p:txBody>
      </p:sp>
      <p:grpSp>
        <p:nvGrpSpPr>
          <p:cNvPr id="189" name="Group"/>
          <p:cNvGrpSpPr/>
          <p:nvPr/>
        </p:nvGrpSpPr>
        <p:grpSpPr>
          <a:xfrm>
            <a:off x="1824372" y="3075480"/>
            <a:ext cx="20629697" cy="9365401"/>
            <a:chOff x="0" y="0"/>
            <a:chExt cx="20629695" cy="9365399"/>
          </a:xfrm>
        </p:grpSpPr>
        <p:pic>
          <p:nvPicPr>
            <p:cNvPr id="186" name="Screen Shot 2020-05-05 at 2.53.49 PM.png" descr="Screen Shot 2020-05-05 at 2.53.49 PM.png"/>
            <p:cNvPicPr>
              <a:picLocks noChangeAspect="1"/>
            </p:cNvPicPr>
            <p:nvPr/>
          </p:nvPicPr>
          <p:blipFill>
            <a:blip r:embed="rId3">
              <a:extLst/>
            </a:blip>
            <a:srcRect l="10007" t="2275" r="2865" b="733"/>
            <a:stretch>
              <a:fillRect/>
            </a:stretch>
          </p:blipFill>
          <p:spPr>
            <a:xfrm>
              <a:off x="10527831" y="0"/>
              <a:ext cx="10101865" cy="7189139"/>
            </a:xfrm>
            <a:prstGeom prst="rect">
              <a:avLst/>
            </a:prstGeom>
            <a:ln w="12700" cap="flat">
              <a:noFill/>
              <a:miter lim="400000"/>
            </a:ln>
            <a:effectLst/>
          </p:spPr>
        </p:pic>
        <p:sp>
          <p:nvSpPr>
            <p:cNvPr id="187" name="Photographic Infographic"/>
            <p:cNvSpPr txBox="1"/>
            <p:nvPr/>
          </p:nvSpPr>
          <p:spPr>
            <a:xfrm>
              <a:off x="4788311" y="8349399"/>
              <a:ext cx="11158633"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0" sz="6000">
                  <a:latin typeface="Helvetica"/>
                  <a:ea typeface="Helvetica"/>
                  <a:cs typeface="Helvetica"/>
                  <a:sym typeface="Helvetica"/>
                </a:defRPr>
              </a:lvl1pPr>
            </a:lstStyle>
            <a:p>
              <a:pPr/>
              <a:r>
                <a:t>Photographic Infographic</a:t>
              </a:r>
            </a:p>
          </p:txBody>
        </p:sp>
        <p:pic>
          <p:nvPicPr>
            <p:cNvPr id="188" name="Screen Shot 2020-05-05 at 2.52.20 PM.png" descr="Screen Shot 2020-05-05 at 2.52.20 PM.png"/>
            <p:cNvPicPr>
              <a:picLocks noChangeAspect="1"/>
            </p:cNvPicPr>
            <p:nvPr/>
          </p:nvPicPr>
          <p:blipFill>
            <a:blip r:embed="rId4">
              <a:extLst/>
            </a:blip>
            <a:srcRect l="19720" t="2562" r="3503" b="0"/>
            <a:stretch>
              <a:fillRect/>
            </a:stretch>
          </p:blipFill>
          <p:spPr>
            <a:xfrm>
              <a:off x="0" y="230289"/>
              <a:ext cx="9963783" cy="7104286"/>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Screen Shot 2020-05-05 at 2.53.49 PM.png" descr="Screen Shot 2020-05-05 at 2.53.49 PM.png"/>
          <p:cNvPicPr>
            <a:picLocks noChangeAspect="1"/>
          </p:cNvPicPr>
          <p:nvPr/>
        </p:nvPicPr>
        <p:blipFill>
          <a:blip r:embed="rId3">
            <a:extLst/>
          </a:blip>
          <a:srcRect l="10007" t="2275" r="2865" b="733"/>
          <a:stretch>
            <a:fillRect/>
          </a:stretch>
        </p:blipFill>
        <p:spPr>
          <a:xfrm>
            <a:off x="12352204" y="3075480"/>
            <a:ext cx="10101865" cy="7189140"/>
          </a:xfrm>
          <a:prstGeom prst="rect">
            <a:avLst/>
          </a:prstGeom>
          <a:ln w="12700">
            <a:miter lim="400000"/>
          </a:ln>
        </p:spPr>
      </p:pic>
      <p:sp>
        <p:nvSpPr>
          <p:cNvPr id="194" name="Infomage Survey"/>
          <p:cNvSpPr txBox="1"/>
          <p:nvPr>
            <p:ph type="title"/>
          </p:nvPr>
        </p:nvSpPr>
        <p:spPr>
          <a:prstGeom prst="rect">
            <a:avLst/>
          </a:prstGeom>
        </p:spPr>
        <p:txBody>
          <a:bodyPr/>
          <a:lstStyle>
            <a:lvl1pPr algn="l">
              <a:defRPr sz="10500"/>
            </a:lvl1pPr>
          </a:lstStyle>
          <a:p>
            <a:pPr/>
            <a:r>
              <a:t>Infomage Survey</a:t>
            </a:r>
          </a:p>
        </p:txBody>
      </p:sp>
      <p:sp>
        <p:nvSpPr>
          <p:cNvPr id="195" name="1,638…"/>
          <p:cNvSpPr txBox="1"/>
          <p:nvPr/>
        </p:nvSpPr>
        <p:spPr>
          <a:xfrm>
            <a:off x="10519323" y="11424880"/>
            <a:ext cx="3345354"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6000">
                <a:latin typeface="Helvetica"/>
                <a:ea typeface="Helvetica"/>
                <a:cs typeface="Helvetica"/>
                <a:sym typeface="Helvetica"/>
              </a:defRPr>
            </a:pPr>
            <a:r>
              <a:t>1,638</a:t>
            </a:r>
          </a:p>
          <a:p>
            <a:pPr defTabSz="457200">
              <a:defRPr b="0" sz="6000">
                <a:latin typeface="Helvetica"/>
                <a:ea typeface="Helvetica"/>
                <a:cs typeface="Helvetica"/>
                <a:sym typeface="Helvetica"/>
              </a:defRPr>
            </a:pPr>
            <a:r>
              <a:t>Images</a:t>
            </a:r>
          </a:p>
        </p:txBody>
      </p:sp>
      <p:pic>
        <p:nvPicPr>
          <p:cNvPr id="196" name="Screen Shot 2020-05-05 at 2.52.20 PM.png" descr="Screen Shot 2020-05-05 at 2.52.20 PM.png"/>
          <p:cNvPicPr>
            <a:picLocks noChangeAspect="1"/>
          </p:cNvPicPr>
          <p:nvPr/>
        </p:nvPicPr>
        <p:blipFill>
          <a:blip r:embed="rId4">
            <a:extLst/>
          </a:blip>
          <a:srcRect l="19720" t="2562" r="3503" b="0"/>
          <a:stretch>
            <a:fillRect/>
          </a:stretch>
        </p:blipFill>
        <p:spPr>
          <a:xfrm>
            <a:off x="1824372" y="3305770"/>
            <a:ext cx="9963784" cy="710428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