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74"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To provide an overall summary of these interactions, we make use of a balloon chart.</a:t>
            </a:r>
          </a:p>
          <a:p>
            <a:endParaRPr/>
          </a:p>
          <a:p>
            <a:r>
              <a:t>Here rows represent attackers and columns represent victims, with circle size representing the number of attacks. </a:t>
            </a:r>
          </a:p>
          <a:p>
            <a:endParaRPr/>
          </a:p>
          <a:p>
            <a:endParaRP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Next, to learn about the formation and evolution of dominance hierarchies, we aggregate interactions into intermediate dominance hierarchies</a:t>
            </a:r>
          </a:p>
          <a:p>
            <a:r>
              <a:t>We visualize these hierarchies as a dominance network.</a:t>
            </a:r>
          </a:p>
          <a:p>
            <a:endParaRPr/>
          </a:p>
          <a:p>
            <a:r>
              <a:t>Let us consider the four fish again.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Each fish is represented as a node in a dominance network.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t>The nodes are placed based on the eventual rank of the subject. </a:t>
            </a:r>
          </a:p>
          <a:p>
            <a:r>
              <a:t>Rank decreases from left to right and from top to bottom.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Now when we observe an interaction, we draw an arrow between two nodes.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r>
              <a:t>We also color nodes based on the instantaneous ranks of the subjects.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t>If the same interaction occurs again, we do not change anything in the network as the interactions belong to the same dominance relationship.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If a new relationship is observer we add it to the network creating a new intermediate hierarchy.</a:t>
            </a:r>
          </a:p>
          <a:p>
            <a:endParaRPr/>
          </a:p>
          <a:p>
            <a:r>
              <a:t>Here new relationships are indicated by dashed lines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And if an existing relationship is reversed we replace it in the network</a:t>
            </a:r>
          </a:p>
          <a:p>
            <a:r>
              <a:t>Again creating a new intermediate hierarchy.</a:t>
            </a:r>
          </a:p>
          <a:p>
            <a:r>
              <a:t>Here we add a double slash marker to a dashed line to indicate a reversed relationship</a:t>
            </a: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r>
              <a:t>Doing this for an entire sequence of interactions reduces it to a sequence of dominance hierarchies.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So what are dominance hierarchies? </a:t>
            </a:r>
          </a:p>
          <a:p>
            <a:r>
              <a:t>Let’s take look at this example. </a:t>
            </a:r>
          </a:p>
          <a:p>
            <a:r>
              <a:t>Here you see a group of four fish.</a:t>
            </a:r>
          </a:p>
          <a:p>
            <a:r>
              <a:t>Initially two fish were biting at each other then the more dominant one starts chasing the other. </a:t>
            </a:r>
          </a:p>
          <a:p>
            <a:r>
              <a:t>It also chases a third fish trying to get involved while the fourth fish is submissive and just stays in a corner. </a:t>
            </a:r>
          </a:p>
          <a:p>
            <a:r>
              <a:t>By observing these dominant interactions such as the biting and chasing behaviors, we can infer the dominance relationships between two individuals.</a:t>
            </a:r>
          </a:p>
          <a:p>
            <a:r>
              <a:t>The collection of these dominance relationships are dominance hierarchies.</a:t>
            </a:r>
          </a:p>
          <a:p>
            <a:r>
              <a:t>Scientists are interested in studying these hierarchies as they are informative of a groups dynamics. For example, they can inform us of food distribution, reproduction and more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In practice, these hierarchy sequence can be quite long, so we further aggregate them based only the structure of the network while ignoring the identities of the nodes.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r>
              <a:t>For example, these three hierarchies have the same structure, two nodes with directed edges to two other nodes.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r>
              <a:t>We do this for entire sequences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p>
            <a:r>
              <a:t>and we call the dominance hierarchies - state variants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Shape 978"/>
          <p:cNvSpPr>
            <a:spLocks noGrp="1" noRot="1" noChangeAspect="1"/>
          </p:cNvSpPr>
          <p:nvPr>
            <p:ph type="sldImg"/>
          </p:nvPr>
        </p:nvSpPr>
        <p:spPr>
          <a:prstGeom prst="rect">
            <a:avLst/>
          </a:prstGeom>
        </p:spPr>
        <p:txBody>
          <a:bodyPr/>
          <a:lstStyle/>
          <a:p>
            <a:endParaRPr/>
          </a:p>
        </p:txBody>
      </p:sp>
      <p:sp>
        <p:nvSpPr>
          <p:cNvPr id="979" name="Shape 979"/>
          <p:cNvSpPr>
            <a:spLocks noGrp="1"/>
          </p:cNvSpPr>
          <p:nvPr>
            <p:ph type="body" sz="quarter" idx="1"/>
          </p:nvPr>
        </p:nvSpPr>
        <p:spPr>
          <a:prstGeom prst="rect">
            <a:avLst/>
          </a:prstGeom>
        </p:spPr>
        <p:txBody>
          <a:bodyPr/>
          <a:lstStyle/>
          <a:p>
            <a:r>
              <a:t>and the hierarchy structures - states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a:spLocks noGrp="1" noRot="1" noChangeAspect="1"/>
          </p:cNvSpPr>
          <p:nvPr>
            <p:ph type="sldImg"/>
          </p:nvPr>
        </p:nvSpPr>
        <p:spPr>
          <a:prstGeom prst="rect">
            <a:avLst/>
          </a:prstGeom>
        </p:spPr>
        <p:txBody>
          <a:bodyPr/>
          <a:lstStyle/>
          <a:p>
            <a:endParaRPr/>
          </a:p>
        </p:txBody>
      </p:sp>
      <p:sp>
        <p:nvSpPr>
          <p:cNvPr id="983" name="Shape 983"/>
          <p:cNvSpPr>
            <a:spLocks noGrp="1"/>
          </p:cNvSpPr>
          <p:nvPr>
            <p:ph type="body" sz="quarter" idx="1"/>
          </p:nvPr>
        </p:nvSpPr>
        <p:spPr>
          <a:prstGeom prst="rect">
            <a:avLst/>
          </a:prstGeom>
        </p:spPr>
        <p:txBody>
          <a:bodyPr/>
          <a:lstStyle/>
          <a:p>
            <a:r>
              <a:t>The state sequence, state variant sequence, and music notation are brought together in our PeckVis interface. </a:t>
            </a:r>
          </a:p>
          <a:p>
            <a:endParaRPr/>
          </a:p>
          <a:p>
            <a:r>
              <a:t>And when laying out the visualization in the interface, we follow an overview to detail approach.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r>
              <a:t>We start off at the top. </a:t>
            </a:r>
          </a:p>
          <a:p>
            <a:r>
              <a:t>Here we list all the groups for a particular species along with some metrics.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a:spLocks noGrp="1" noRot="1" noChangeAspect="1"/>
          </p:cNvSpPr>
          <p:nvPr>
            <p:ph type="sldImg"/>
          </p:nvPr>
        </p:nvSpPr>
        <p:spPr>
          <a:prstGeom prst="rect">
            <a:avLst/>
          </a:prstGeom>
        </p:spPr>
        <p:txBody>
          <a:bodyPr/>
          <a:lstStyle/>
          <a:p>
            <a:endParaRPr/>
          </a:p>
        </p:txBody>
      </p:sp>
      <p:sp>
        <p:nvSpPr>
          <p:cNvPr id="994" name="Shape 994"/>
          <p:cNvSpPr>
            <a:spLocks noGrp="1"/>
          </p:cNvSpPr>
          <p:nvPr>
            <p:ph type="body" sz="quarter" idx="1"/>
          </p:nvPr>
        </p:nvSpPr>
        <p:spPr>
          <a:prstGeom prst="rect">
            <a:avLst/>
          </a:prstGeom>
        </p:spPr>
        <p:txBody>
          <a:bodyPr/>
          <a:lstStyle/>
          <a:p>
            <a:r>
              <a:t>Next we have the state sequence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r>
              <a:t>Which expands to the state variant sequence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r>
              <a:t>Which in turn expands to the sequence of interactions.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t>There are multiple algorithms such as David’s score or the elo rating algorithms that can analyze a set of interactions and tell us which hierarchy was formed.</a:t>
            </a:r>
          </a:p>
          <a:p>
            <a:endParaRPr/>
          </a:p>
          <a:p>
            <a:r>
              <a:t>However, the experts we worked with were interested in understanding how these hierarchies are formed and evolve as relationships change over time. </a:t>
            </a:r>
          </a:p>
          <a:p>
            <a:endParaRPr/>
          </a:p>
          <a:p>
            <a:r>
              <a:t>They also wanted to compare groups within and across species to learn about commonalities and differences in the evolution of hierarchies. </a:t>
            </a:r>
          </a:p>
          <a:p>
            <a:endParaRPr/>
          </a:p>
          <a:p>
            <a:r>
              <a:t>To enable such analyses, we proposed a visual analytics tool that centered around two main visualizations. One to study the interactions in a group and the other to understand the intermediate hierarchies.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r>
              <a:t>Note that we add markers at the top of the music notation to indicate positions where a new state begins. This helps the user to easily connect the state variant sequence to the music notation.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hape 1017"/>
          <p:cNvSpPr>
            <a:spLocks noGrp="1" noRot="1" noChangeAspect="1"/>
          </p:cNvSpPr>
          <p:nvPr>
            <p:ph type="sldImg"/>
          </p:nvPr>
        </p:nvSpPr>
        <p:spPr>
          <a:prstGeom prst="rect">
            <a:avLst/>
          </a:prstGeom>
        </p:spPr>
        <p:txBody>
          <a:bodyPr/>
          <a:lstStyle/>
          <a:p>
            <a:endParaRPr/>
          </a:p>
        </p:txBody>
      </p:sp>
      <p:sp>
        <p:nvSpPr>
          <p:cNvPr id="1018" name="Shape 1018"/>
          <p:cNvSpPr>
            <a:spLocks noGrp="1"/>
          </p:cNvSpPr>
          <p:nvPr>
            <p:ph type="body" sz="quarter" idx="1"/>
          </p:nvPr>
        </p:nvSpPr>
        <p:spPr>
          <a:prstGeom prst="rect">
            <a:avLst/>
          </a:prstGeom>
        </p:spPr>
        <p:txBody>
          <a:bodyPr/>
          <a:lstStyle/>
          <a:p>
            <a:r>
              <a:t>We also show the instantaneous rank of each subject after an interaction with this multi line chart.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r>
              <a:t>Additionally on the left we have a summary table that shows state statistics such as occurrence frequency and stability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noRot="1" noChangeAspect="1"/>
          </p:cNvSpPr>
          <p:nvPr>
            <p:ph type="sldImg"/>
          </p:nvPr>
        </p:nvSpPr>
        <p:spPr>
          <a:prstGeom prst="rect">
            <a:avLst/>
          </a:prstGeom>
        </p:spPr>
        <p:txBody>
          <a:bodyPr/>
          <a:lstStyle/>
          <a:p>
            <a:endParaRPr/>
          </a:p>
        </p:txBody>
      </p:sp>
      <p:sp>
        <p:nvSpPr>
          <p:cNvPr id="1027" name="Shape 1027"/>
          <p:cNvSpPr>
            <a:spLocks noGrp="1"/>
          </p:cNvSpPr>
          <p:nvPr>
            <p:ph type="body" sz="quarter" idx="1"/>
          </p:nvPr>
        </p:nvSpPr>
        <p:spPr>
          <a:prstGeom prst="rect">
            <a:avLst/>
          </a:prstGeom>
        </p:spPr>
        <p:txBody>
          <a:bodyPr/>
          <a:lstStyle/>
          <a:p>
            <a:r>
              <a:t>And below it the summary of interactions.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t>Users can select a set of states for inspection.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hape 1034"/>
          <p:cNvSpPr>
            <a:spLocks noGrp="1" noRot="1" noChangeAspect="1"/>
          </p:cNvSpPr>
          <p:nvPr>
            <p:ph type="sldImg"/>
          </p:nvPr>
        </p:nvSpPr>
        <p:spPr>
          <a:prstGeom prst="rect">
            <a:avLst/>
          </a:prstGeom>
        </p:spPr>
        <p:txBody>
          <a:bodyPr/>
          <a:lstStyle/>
          <a:p>
            <a:endParaRPr/>
          </a:p>
        </p:txBody>
      </p:sp>
      <p:sp>
        <p:nvSpPr>
          <p:cNvPr id="1035" name="Shape 1035"/>
          <p:cNvSpPr>
            <a:spLocks noGrp="1"/>
          </p:cNvSpPr>
          <p:nvPr>
            <p:ph type="body" sz="quarter" idx="1"/>
          </p:nvPr>
        </p:nvSpPr>
        <p:spPr>
          <a:prstGeom prst="rect">
            <a:avLst/>
          </a:prstGeom>
        </p:spPr>
        <p:txBody>
          <a:bodyPr/>
          <a:lstStyle/>
          <a:p>
            <a:r>
              <a:t>Then from the state sequence they can refine the selection, here the user was only interested in states labeled 38 so he deselected state 39.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Shape 1038"/>
          <p:cNvSpPr>
            <a:spLocks noGrp="1" noRot="1" noChangeAspect="1"/>
          </p:cNvSpPr>
          <p:nvPr>
            <p:ph type="sldImg"/>
          </p:nvPr>
        </p:nvSpPr>
        <p:spPr>
          <a:prstGeom prst="rect">
            <a:avLst/>
          </a:prstGeom>
        </p:spPr>
        <p:txBody>
          <a:bodyPr/>
          <a:lstStyle/>
          <a:p>
            <a:endParaRPr/>
          </a:p>
        </p:txBody>
      </p:sp>
      <p:sp>
        <p:nvSpPr>
          <p:cNvPr id="1039" name="Shape 1039"/>
          <p:cNvSpPr>
            <a:spLocks noGrp="1"/>
          </p:cNvSpPr>
          <p:nvPr>
            <p:ph type="body" sz="quarter" idx="1"/>
          </p:nvPr>
        </p:nvSpPr>
        <p:spPr>
          <a:prstGeom prst="rect">
            <a:avLst/>
          </a:prstGeom>
        </p:spPr>
        <p:txBody>
          <a:bodyPr/>
          <a:lstStyle/>
          <a:p>
            <a:r>
              <a:t>Next, he closely inspected the state sequence while selecting a particular dominance relationship. </a:t>
            </a:r>
          </a:p>
          <a:p>
            <a:endParaRPr/>
          </a:p>
          <a:p>
            <a:r>
              <a:t>Using this interactive interface, experts were able to learn of patterns of behavior among the differently ranked individuals in different groups and how these different behaviors ended up in similar hierarchy structures.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noRot="1" noChangeAspect="1"/>
          </p:cNvSpPr>
          <p:nvPr>
            <p:ph type="sldImg"/>
          </p:nvPr>
        </p:nvSpPr>
        <p:spPr>
          <a:prstGeom prst="rect">
            <a:avLst/>
          </a:prstGeom>
        </p:spPr>
        <p:txBody>
          <a:bodyPr/>
          <a:lstStyle/>
          <a:p>
            <a:endParaRPr/>
          </a:p>
        </p:txBody>
      </p:sp>
      <p:sp>
        <p:nvSpPr>
          <p:cNvPr id="1043" name="Shape 1043"/>
          <p:cNvSpPr>
            <a:spLocks noGrp="1"/>
          </p:cNvSpPr>
          <p:nvPr>
            <p:ph type="body" sz="quarter" idx="1"/>
          </p:nvPr>
        </p:nvSpPr>
        <p:spPr>
          <a:prstGeom prst="rect">
            <a:avLst/>
          </a:prstGeom>
        </p:spPr>
        <p:txBody>
          <a:bodyPr/>
          <a:lstStyle/>
          <a:p>
            <a:r>
              <a:t>We also provide users with an interface to compare groups using a small multiples display of visualizations supported by an MDS plot to show similarity among groups.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a:spLocks noGrp="1" noRot="1" noChangeAspect="1"/>
          </p:cNvSpPr>
          <p:nvPr>
            <p:ph type="sldImg"/>
          </p:nvPr>
        </p:nvSpPr>
        <p:spPr>
          <a:prstGeom prst="rect">
            <a:avLst/>
          </a:prstGeom>
        </p:spPr>
        <p:txBody>
          <a:bodyPr/>
          <a:lstStyle/>
          <a:p>
            <a:endParaRPr/>
          </a:p>
        </p:txBody>
      </p:sp>
      <p:sp>
        <p:nvSpPr>
          <p:cNvPr id="1049" name="Shape 1049"/>
          <p:cNvSpPr>
            <a:spLocks noGrp="1"/>
          </p:cNvSpPr>
          <p:nvPr>
            <p:ph type="body" sz="quarter" idx="1"/>
          </p:nvPr>
        </p:nvSpPr>
        <p:spPr>
          <a:prstGeom prst="rect">
            <a:avLst/>
          </a:prstGeom>
        </p:spPr>
        <p:txBody>
          <a:bodyPr/>
          <a:lstStyle/>
          <a:p>
            <a:r>
              <a:t>To demonstrate the generalizability of our tool, we applied it data from the 2016 US presidential debates.</a:t>
            </a:r>
          </a:p>
          <a:p>
            <a:endParaRPr/>
          </a:p>
          <a:p>
            <a:r>
              <a:t>The also had 4 members, a Democratic candidate, a Republican candidate, a moderator and the audience. </a:t>
            </a:r>
          </a:p>
          <a:p>
            <a:endParaRPr/>
          </a:p>
          <a:p>
            <a:r>
              <a:t>We only considered interruptions to be aggressive interactions. </a:t>
            </a:r>
          </a:p>
          <a:p>
            <a:endParaRPr/>
          </a:p>
          <a:p>
            <a: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a:spLocks noGrp="1" noRot="1" noChangeAspect="1"/>
          </p:cNvSpPr>
          <p:nvPr>
            <p:ph type="sldImg"/>
          </p:nvPr>
        </p:nvSpPr>
        <p:spPr>
          <a:prstGeom prst="rect">
            <a:avLst/>
          </a:prstGeom>
        </p:spPr>
        <p:txBody>
          <a:bodyPr/>
          <a:lstStyle/>
          <a:p>
            <a:endParaRPr/>
          </a:p>
        </p:txBody>
      </p:sp>
      <p:sp>
        <p:nvSpPr>
          <p:cNvPr id="1055" name="Shape 1055"/>
          <p:cNvSpPr>
            <a:spLocks noGrp="1"/>
          </p:cNvSpPr>
          <p:nvPr>
            <p:ph type="body" sz="quarter" idx="1"/>
          </p:nvPr>
        </p:nvSpPr>
        <p:spPr>
          <a:prstGeom prst="rect">
            <a:avLst/>
          </a:prstGeom>
        </p:spPr>
        <p:txBody>
          <a:bodyPr/>
          <a:lstStyle/>
          <a:p>
            <a:r>
              <a:t>So these are the music notation for both the presidential and vice presidential debates.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We will first discuss how interactions are visualized. </a:t>
            </a:r>
          </a:p>
          <a:p>
            <a:endParaRPr/>
          </a:p>
          <a:p>
            <a:r>
              <a:t>Data such as this is extracted from videos similar to the one of the fish.</a:t>
            </a:r>
          </a:p>
          <a:p>
            <a:r>
              <a:t>Every entry is an aggressive interaction and consists of a time stamp, an attacker id and a victim id. Some datasets also include the type of interaction e.g. biting and chasing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Shape 1062"/>
          <p:cNvSpPr>
            <a:spLocks noGrp="1" noRot="1" noChangeAspect="1"/>
          </p:cNvSpPr>
          <p:nvPr>
            <p:ph type="sldImg"/>
          </p:nvPr>
        </p:nvSpPr>
        <p:spPr>
          <a:prstGeom prst="rect">
            <a:avLst/>
          </a:prstGeom>
        </p:spPr>
        <p:txBody>
          <a:bodyPr/>
          <a:lstStyle/>
          <a:p>
            <a:endParaRPr/>
          </a:p>
        </p:txBody>
      </p:sp>
      <p:sp>
        <p:nvSpPr>
          <p:cNvPr id="1063" name="Shape 1063"/>
          <p:cNvSpPr>
            <a:spLocks noGrp="1"/>
          </p:cNvSpPr>
          <p:nvPr>
            <p:ph type="body" sz="quarter" idx="1"/>
          </p:nvPr>
        </p:nvSpPr>
        <p:spPr>
          <a:prstGeom prst="rect">
            <a:avLst/>
          </a:prstGeom>
        </p:spPr>
        <p:txBody>
          <a:bodyPr/>
          <a:lstStyle/>
          <a:p>
            <a:r>
              <a:t>From the markers you at the top, can see that there were a lot more states variants in the vice presidential debates, almost at every interaction, indicating that there was no stable hierarchy.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Shape 1068"/>
          <p:cNvSpPr>
            <a:spLocks noGrp="1" noRot="1" noChangeAspect="1"/>
          </p:cNvSpPr>
          <p:nvPr>
            <p:ph type="sldImg"/>
          </p:nvPr>
        </p:nvSpPr>
        <p:spPr>
          <a:prstGeom prst="rect">
            <a:avLst/>
          </a:prstGeom>
        </p:spPr>
        <p:txBody>
          <a:bodyPr/>
          <a:lstStyle/>
          <a:p>
            <a:endParaRPr/>
          </a:p>
        </p:txBody>
      </p:sp>
      <p:sp>
        <p:nvSpPr>
          <p:cNvPr id="1069" name="Shape 1069"/>
          <p:cNvSpPr>
            <a:spLocks noGrp="1"/>
          </p:cNvSpPr>
          <p:nvPr>
            <p:ph type="body" sz="quarter" idx="1"/>
          </p:nvPr>
        </p:nvSpPr>
        <p:spPr>
          <a:prstGeom prst="rect">
            <a:avLst/>
          </a:prstGeom>
        </p:spPr>
        <p:txBody>
          <a:bodyPr/>
          <a:lstStyle/>
          <a:p>
            <a:r>
              <a:t>Looking at the presidential debates, you can see that Trump, indicated by the orange arrows and line, is at the top for most of the debate. </a:t>
            </a:r>
          </a:p>
          <a:p>
            <a:r>
              <a:t>And he often interrupts in bursts.</a:t>
            </a:r>
          </a:p>
          <a:p>
            <a:endParaRPr/>
          </a:p>
          <a:p>
            <a:r>
              <a:t>However, at the very end, the audience who was never interrupted, interrupted trump who was the most dominant to that point. This caused the audience to be recognized as the most dominant of all members of the group.  </a:t>
            </a:r>
          </a:p>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Shape 1078"/>
          <p:cNvSpPr>
            <a:spLocks noGrp="1" noRot="1" noChangeAspect="1"/>
          </p:cNvSpPr>
          <p:nvPr>
            <p:ph type="sldImg"/>
          </p:nvPr>
        </p:nvSpPr>
        <p:spPr>
          <a:prstGeom prst="rect">
            <a:avLst/>
          </a:prstGeom>
        </p:spPr>
        <p:txBody>
          <a:bodyPr/>
          <a:lstStyle/>
          <a:p>
            <a:endParaRPr/>
          </a:p>
        </p:txBody>
      </p:sp>
      <p:sp>
        <p:nvSpPr>
          <p:cNvPr id="1079" name="Shape 1079"/>
          <p:cNvSpPr>
            <a:spLocks noGrp="1"/>
          </p:cNvSpPr>
          <p:nvPr>
            <p:ph type="body" sz="quarter" idx="1"/>
          </p:nvPr>
        </p:nvSpPr>
        <p:spPr>
          <a:prstGeom prst="rect">
            <a:avLst/>
          </a:prstGeom>
        </p:spPr>
        <p:txBody>
          <a:bodyPr/>
          <a:lstStyle/>
          <a:p>
            <a:r>
              <a:t>Thank you.</a:t>
            </a:r>
          </a:p>
          <a:p>
            <a: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Shape 1143"/>
          <p:cNvSpPr>
            <a:spLocks noGrp="1" noRot="1" noChangeAspect="1"/>
          </p:cNvSpPr>
          <p:nvPr>
            <p:ph type="sldImg"/>
          </p:nvPr>
        </p:nvSpPr>
        <p:spPr>
          <a:prstGeom prst="rect">
            <a:avLst/>
          </a:prstGeom>
        </p:spPr>
        <p:txBody>
          <a:bodyPr/>
          <a:lstStyle/>
          <a:p>
            <a:endParaRPr/>
          </a:p>
        </p:txBody>
      </p:sp>
      <p:sp>
        <p:nvSpPr>
          <p:cNvPr id="1144" name="Shape 1144"/>
          <p:cNvSpPr>
            <a:spLocks noGrp="1"/>
          </p:cNvSpPr>
          <p:nvPr>
            <p:ph type="body" sz="quarter" idx="1"/>
          </p:nvPr>
        </p:nvSpPr>
        <p:spPr>
          <a:prstGeom prst="rect">
            <a:avLst/>
          </a:prstGeom>
        </p:spPr>
        <p:txBody>
          <a:bodyPr/>
          <a:lstStyle/>
          <a:p>
            <a:r>
              <a:t>Now the experts we worked with, found this coloring of nodes and edges to be overwhelming and unnecessary for networks of this size.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Shape 1200"/>
          <p:cNvSpPr>
            <a:spLocks noGrp="1" noRot="1" noChangeAspect="1"/>
          </p:cNvSpPr>
          <p:nvPr>
            <p:ph type="sldImg"/>
          </p:nvPr>
        </p:nvSpPr>
        <p:spPr>
          <a:prstGeom prst="rect">
            <a:avLst/>
          </a:prstGeom>
        </p:spPr>
        <p:txBody>
          <a:bodyPr/>
          <a:lstStyle/>
          <a:p>
            <a:endParaRPr/>
          </a:p>
        </p:txBody>
      </p:sp>
      <p:sp>
        <p:nvSpPr>
          <p:cNvPr id="1201" name="Shape 1201"/>
          <p:cNvSpPr>
            <a:spLocks noGrp="1"/>
          </p:cNvSpPr>
          <p:nvPr>
            <p:ph type="body" sz="quarter" idx="1"/>
          </p:nvPr>
        </p:nvSpPr>
        <p:spPr>
          <a:prstGeom prst="rect">
            <a:avLst/>
          </a:prstGeom>
        </p:spPr>
        <p:txBody>
          <a:bodyPr/>
          <a:lstStyle/>
          <a:p>
            <a:r>
              <a:t>Thus we went back to the most basic representation and encoded other important information into it.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a:spLocks noGrp="1" noRot="1" noChangeAspect="1"/>
          </p:cNvSpPr>
          <p:nvPr>
            <p:ph type="sldImg"/>
          </p:nvPr>
        </p:nvSpPr>
        <p:spPr>
          <a:prstGeom prst="rect">
            <a:avLst/>
          </a:prstGeom>
        </p:spPr>
        <p:txBody>
          <a:bodyPr/>
          <a:lstStyle/>
          <a:p>
            <a:endParaRPr/>
          </a:p>
        </p:txBody>
      </p:sp>
      <p:sp>
        <p:nvSpPr>
          <p:cNvPr id="1261" name="Shape 1261"/>
          <p:cNvSpPr>
            <a:spLocks noGrp="1"/>
          </p:cNvSpPr>
          <p:nvPr>
            <p:ph type="body" sz="quarter" idx="1"/>
          </p:nvPr>
        </p:nvSpPr>
        <p:spPr>
          <a:prstGeom prst="rect">
            <a:avLst/>
          </a:prstGeom>
        </p:spPr>
        <p:txBody>
          <a:bodyPr/>
          <a:lstStyle/>
          <a:p>
            <a:r>
              <a:t>First we used node color to represent instantaneous rank. That is the rank of a subject in an intermediate hierarchy. </a:t>
            </a:r>
          </a:p>
          <a:p>
            <a:endParaRPr/>
          </a:p>
          <a:p>
            <a:r>
              <a:t>This enabled the experts to observer the rank of a subject changing while having the context of it eventual rank based on the node position.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Shape 1339"/>
          <p:cNvSpPr>
            <a:spLocks noGrp="1" noRot="1" noChangeAspect="1"/>
          </p:cNvSpPr>
          <p:nvPr>
            <p:ph type="sldImg"/>
          </p:nvPr>
        </p:nvSpPr>
        <p:spPr>
          <a:prstGeom prst="rect">
            <a:avLst/>
          </a:prstGeom>
        </p:spPr>
        <p:txBody>
          <a:bodyPr/>
          <a:lstStyle/>
          <a:p>
            <a:endParaRPr/>
          </a:p>
        </p:txBody>
      </p:sp>
      <p:sp>
        <p:nvSpPr>
          <p:cNvPr id="1340" name="Shape 1340"/>
          <p:cNvSpPr>
            <a:spLocks noGrp="1"/>
          </p:cNvSpPr>
          <p:nvPr>
            <p:ph type="body" sz="quarter" idx="1"/>
          </p:nvPr>
        </p:nvSpPr>
        <p:spPr>
          <a:prstGeom prst="rect">
            <a:avLst/>
          </a:prstGeom>
        </p:spPr>
        <p:txBody>
          <a:bodyPr/>
          <a:lstStyle/>
          <a:p>
            <a:r>
              <a:t>In addition to encoding rank, we represented new relationships that lead to the formation of a hierarchy with a dashed arrow and if that relationship is a reversal of a prior relationship, we add a double slash marker to the dashed arrow. </a:t>
            </a:r>
          </a:p>
          <a:p>
            <a:endParaRPr/>
          </a:p>
          <a:p>
            <a:r>
              <a:t>This encoding helped the experts to quickly see which relationships were creating hierarchies and which ones were being reversed very often.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In this group we have four subjects, A, B, C, D. </a:t>
            </a:r>
          </a:p>
          <a:p>
            <a:endParaRPr/>
          </a:p>
          <a:p>
            <a:r>
              <a:t>We assign a color and create horizontal axes for each subject.</a:t>
            </a:r>
          </a:p>
          <a:p>
            <a:r>
              <a:t>Also, the subjects are ordered from top to bottom based on their eventual rank. </a:t>
            </a:r>
          </a:p>
          <a:p>
            <a:endParaRPr/>
          </a:p>
          <a:p>
            <a:r>
              <a:t>Now, every time a subject attacks another we draw a vertical arrow from the attacker’s axis to the victim’s axis.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For example, the first three entries in the dataset indicate that A attacked B so we draw three arrows from A’s axis to B’s axis.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Similarly, we draw arrows for the remaining interactions and color them based on the identity of the attacker. </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This is an example of a real set of about 480 interactions. </a:t>
            </a:r>
          </a:p>
          <a:p>
            <a:r>
              <a:t>The music notation allows us to quickly see who attacks whom and how frequent these attacks are.</a:t>
            </a:r>
          </a:p>
          <a:p>
            <a:r>
              <a:t>For example, the top individual commits the most attacks as indicated by the green arrows. It also seems to attack all other individuals in the group.</a:t>
            </a:r>
          </a:p>
          <a:p>
            <a:endParaRPr/>
          </a:p>
          <a:p>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By bundling the arrows, the music notation highlights bursts of interactions between two individuals.</a:t>
            </a:r>
          </a:p>
          <a:p>
            <a:r>
              <a:t>It creates these hour glass shapes where wider hourglasses indicate bigger bursts. </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hape 9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hape 103"/>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Shape 21"/>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Shape 22"/>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Shape 39"/>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Shape 40"/>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txBox="1">
            <a:spLocks noGrp="1"/>
          </p:cNvSpPr>
          <p:nvPr>
            <p:ph type="title"/>
          </p:nvPr>
        </p:nvSpPr>
        <p:spPr>
          <a:prstGeom prst="rect">
            <a:avLst/>
          </a:prstGeom>
        </p:spPr>
        <p:txBody>
          <a:bodyPr/>
          <a:lstStyle/>
          <a:p>
            <a:r>
              <a:t>Title Text</a:t>
            </a:r>
          </a:p>
        </p:txBody>
      </p:sp>
      <p:sp>
        <p:nvSpPr>
          <p:cNvPr id="49" name="Shape 49"/>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txBox="1">
            <a:spLocks noGrp="1"/>
          </p:cNvSpPr>
          <p:nvPr>
            <p:ph type="title"/>
          </p:nvPr>
        </p:nvSpPr>
        <p:spPr>
          <a:prstGeom prst="rect">
            <a:avLst/>
          </a:prstGeom>
        </p:spPr>
        <p:txBody>
          <a:bodyPr/>
          <a:lstStyle/>
          <a:p>
            <a:r>
              <a:t>Title Text</a:t>
            </a:r>
          </a:p>
        </p:txBody>
      </p:sp>
      <p:sp>
        <p:nvSpPr>
          <p:cNvPr id="57" name="Shape 57"/>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hape 58"/>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Shape 66"/>
          <p:cNvSpPr txBox="1">
            <a:spLocks noGrp="1"/>
          </p:cNvSpPr>
          <p:nvPr>
            <p:ph type="title"/>
          </p:nvPr>
        </p:nvSpPr>
        <p:spPr>
          <a:prstGeom prst="rect">
            <a:avLst/>
          </a:prstGeom>
        </p:spPr>
        <p:txBody>
          <a:bodyPr/>
          <a:lstStyle/>
          <a:p>
            <a:r>
              <a:t>Title Text</a:t>
            </a:r>
          </a:p>
        </p:txBody>
      </p:sp>
      <p:sp>
        <p:nvSpPr>
          <p:cNvPr id="67" name="Shape 67"/>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hape 76"/>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hape 86"/>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Shape 3"/>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txBox="1">
            <a:spLocks noGrp="1"/>
          </p:cNvSpPr>
          <p:nvPr>
            <p:ph type="ctrTitle"/>
          </p:nvPr>
        </p:nvSpPr>
        <p:spPr>
          <a:xfrm>
            <a:off x="1778000" y="2590800"/>
            <a:ext cx="20828000" cy="4648200"/>
          </a:xfrm>
          <a:prstGeom prst="rect">
            <a:avLst/>
          </a:prstGeom>
        </p:spPr>
        <p:txBody>
          <a:bodyPr anchor="t"/>
          <a:lstStyle/>
          <a:p>
            <a:pPr lvl="1" algn="l">
              <a:defRPr sz="11000"/>
            </a:pPr>
            <a:r>
              <a:t>PeckVis</a:t>
            </a:r>
          </a:p>
          <a:p>
            <a:pPr algn="l">
              <a:defRPr sz="7200">
                <a:solidFill>
                  <a:srgbClr val="424242"/>
                </a:solidFill>
              </a:defRPr>
            </a:pPr>
            <a:r>
              <a:t>A Visual Analytics Tool to Analyze Dominance Hierarchies in Small Groups</a:t>
            </a:r>
          </a:p>
        </p:txBody>
      </p:sp>
      <p:sp>
        <p:nvSpPr>
          <p:cNvPr id="120" name="Shape 120"/>
          <p:cNvSpPr txBox="1">
            <a:spLocks noGrp="1"/>
          </p:cNvSpPr>
          <p:nvPr>
            <p:ph type="subTitle" sz="quarter" idx="1"/>
          </p:nvPr>
        </p:nvSpPr>
        <p:spPr>
          <a:xfrm>
            <a:off x="1778000" y="7845662"/>
            <a:ext cx="20828000" cy="1606940"/>
          </a:xfrm>
          <a:prstGeom prst="rect">
            <a:avLst/>
          </a:prstGeom>
        </p:spPr>
        <p:txBody>
          <a:bodyPr/>
          <a:lstStyle>
            <a:lvl1pPr algn="l" defTabSz="577850">
              <a:lnSpc>
                <a:spcPct val="120000"/>
              </a:lnSpc>
              <a:defRPr sz="4550"/>
            </a:lvl1pPr>
          </a:lstStyle>
          <a:p>
            <a:r>
              <a:t>Darius Coelho, Ivan Chase, and Klaus Mueller</a:t>
            </a:r>
          </a:p>
        </p:txBody>
      </p:sp>
      <p:pic>
        <p:nvPicPr>
          <p:cNvPr id="121" name="stony brook university.png"/>
          <p:cNvPicPr>
            <a:picLocks noChangeAspect="1"/>
          </p:cNvPicPr>
          <p:nvPr/>
        </p:nvPicPr>
        <p:blipFill>
          <a:blip r:embed="rId3"/>
          <a:stretch>
            <a:fillRect/>
          </a:stretch>
        </p:blipFill>
        <p:spPr>
          <a:xfrm>
            <a:off x="1901505" y="9924651"/>
            <a:ext cx="6736151" cy="113786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txBox="1">
            <a:spLocks noGrp="1"/>
          </p:cNvSpPr>
          <p:nvPr>
            <p:ph type="title"/>
          </p:nvPr>
        </p:nvSpPr>
        <p:spPr>
          <a:prstGeom prst="rect">
            <a:avLst/>
          </a:prstGeom>
        </p:spPr>
        <p:txBody>
          <a:bodyPr/>
          <a:lstStyle>
            <a:lvl1pPr>
              <a:defRPr sz="10000"/>
            </a:lvl1pPr>
          </a:lstStyle>
          <a:p>
            <a:r>
              <a:t>Visualizing Interactions</a:t>
            </a:r>
          </a:p>
        </p:txBody>
      </p:sp>
      <p:pic>
        <p:nvPicPr>
          <p:cNvPr id="238" name="mn-G14.png"/>
          <p:cNvPicPr>
            <a:picLocks noChangeAspect="1"/>
          </p:cNvPicPr>
          <p:nvPr/>
        </p:nvPicPr>
        <p:blipFill>
          <a:blip r:embed="rId3"/>
          <a:stretch>
            <a:fillRect/>
          </a:stretch>
        </p:blipFill>
        <p:spPr>
          <a:xfrm>
            <a:off x="1066800" y="4622800"/>
            <a:ext cx="22261462" cy="2247900"/>
          </a:xfrm>
          <a:prstGeom prst="rect">
            <a:avLst/>
          </a:prstGeom>
          <a:ln w="12700">
            <a:miter lim="400000"/>
          </a:ln>
        </p:spPr>
      </p:pic>
      <p:sp>
        <p:nvSpPr>
          <p:cNvPr id="239" name="Shape 239"/>
          <p:cNvSpPr txBox="1"/>
          <p:nvPr/>
        </p:nvSpPr>
        <p:spPr>
          <a:xfrm>
            <a:off x="1067498" y="7836917"/>
            <a:ext cx="7391401"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lvl1pPr>
          </a:lstStyle>
          <a:p>
            <a:r>
              <a:t>Balloon Plot Summary:</a:t>
            </a:r>
          </a:p>
        </p:txBody>
      </p:sp>
      <p:sp>
        <p:nvSpPr>
          <p:cNvPr id="240" name="Shape 240"/>
          <p:cNvSpPr txBox="1"/>
          <p:nvPr/>
        </p:nvSpPr>
        <p:spPr>
          <a:xfrm>
            <a:off x="1067498" y="3537967"/>
            <a:ext cx="7391401"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lvl1pPr>
          </a:lstStyle>
          <a:p>
            <a:r>
              <a:t>Music Notation:</a:t>
            </a:r>
          </a:p>
        </p:txBody>
      </p:sp>
      <p:pic>
        <p:nvPicPr>
          <p:cNvPr id="241" name="interaction matrix.png"/>
          <p:cNvPicPr>
            <a:picLocks noChangeAspect="1"/>
          </p:cNvPicPr>
          <p:nvPr/>
        </p:nvPicPr>
        <p:blipFill>
          <a:blip r:embed="rId4"/>
          <a:stretch>
            <a:fillRect/>
          </a:stretch>
        </p:blipFill>
        <p:spPr>
          <a:xfrm>
            <a:off x="10163867" y="8851900"/>
            <a:ext cx="4056265" cy="388841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txBox="1">
            <a:spLocks noGrp="1"/>
          </p:cNvSpPr>
          <p:nvPr>
            <p:ph type="title"/>
          </p:nvPr>
        </p:nvSpPr>
        <p:spPr>
          <a:prstGeom prst="rect">
            <a:avLst/>
          </a:prstGeom>
        </p:spPr>
        <p:txBody>
          <a:bodyPr/>
          <a:lstStyle>
            <a:lvl1pPr>
              <a:defRPr sz="10000"/>
            </a:lvl1pPr>
          </a:lstStyle>
          <a:p>
            <a:r>
              <a:t>Aggregating Interactions</a:t>
            </a:r>
          </a:p>
        </p:txBody>
      </p:sp>
      <p:pic>
        <p:nvPicPr>
          <p:cNvPr id="246"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247"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248"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249"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250" name="Shape 250"/>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1" name="Shape 251"/>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2" name="Shape 252"/>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3" name="Shape 253"/>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txBox="1">
            <a:spLocks noGrp="1"/>
          </p:cNvSpPr>
          <p:nvPr>
            <p:ph type="title"/>
          </p:nvPr>
        </p:nvSpPr>
        <p:spPr>
          <a:prstGeom prst="rect">
            <a:avLst/>
          </a:prstGeom>
        </p:spPr>
        <p:txBody>
          <a:bodyPr/>
          <a:lstStyle>
            <a:lvl1pPr>
              <a:defRPr sz="10000"/>
            </a:lvl1pPr>
          </a:lstStyle>
          <a:p>
            <a:r>
              <a:t>Aggregating Interactions</a:t>
            </a:r>
          </a:p>
        </p:txBody>
      </p:sp>
      <p:pic>
        <p:nvPicPr>
          <p:cNvPr id="258"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259"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260"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261"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262" name="Shape 262"/>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3" name="Shape 263"/>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4" name="Shape 264"/>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5" name="Shape 265"/>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6" name="Shape 266"/>
          <p:cNvSpPr/>
          <p:nvPr/>
        </p:nvSpPr>
        <p:spPr>
          <a:xfrm>
            <a:off x="204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7" name="Shape 267"/>
          <p:cNvSpPr/>
          <p:nvPr/>
        </p:nvSpPr>
        <p:spPr>
          <a:xfrm>
            <a:off x="2044700" y="1080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8" name="Shape 268"/>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9" name="Shape 269"/>
          <p:cNvSpPr/>
          <p:nvPr/>
        </p:nvSpPr>
        <p:spPr>
          <a:xfrm>
            <a:off x="3302000" y="1080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txBox="1">
            <a:spLocks noGrp="1"/>
          </p:cNvSpPr>
          <p:nvPr>
            <p:ph type="title"/>
          </p:nvPr>
        </p:nvSpPr>
        <p:spPr>
          <a:prstGeom prst="rect">
            <a:avLst/>
          </a:prstGeom>
        </p:spPr>
        <p:txBody>
          <a:bodyPr/>
          <a:lstStyle>
            <a:lvl1pPr>
              <a:defRPr sz="10000"/>
            </a:lvl1pPr>
          </a:lstStyle>
          <a:p>
            <a:r>
              <a:t>Aggregating Interactions</a:t>
            </a:r>
          </a:p>
        </p:txBody>
      </p:sp>
      <p:pic>
        <p:nvPicPr>
          <p:cNvPr id="274"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275"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276"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277"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278" name="Shape 278"/>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9" name="Shape 279"/>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0" name="Shape 280"/>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1" name="Shape 281"/>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82" name="Line" descr="Line"/>
          <p:cNvPicPr>
            <a:picLocks/>
          </p:cNvPicPr>
          <p:nvPr/>
        </p:nvPicPr>
        <p:blipFill>
          <a:blip r:embed="rId7"/>
          <a:stretch>
            <a:fillRect/>
          </a:stretch>
        </p:blipFill>
        <p:spPr>
          <a:xfrm rot="8058">
            <a:off x="2134436" y="8880638"/>
            <a:ext cx="1701801" cy="352234"/>
          </a:xfrm>
          <a:prstGeom prst="rect">
            <a:avLst/>
          </a:prstGeom>
        </p:spPr>
      </p:pic>
      <p:pic>
        <p:nvPicPr>
          <p:cNvPr id="284" name="Line" descr="Line"/>
          <p:cNvPicPr>
            <a:picLocks/>
          </p:cNvPicPr>
          <p:nvPr/>
        </p:nvPicPr>
        <p:blipFill>
          <a:blip r:embed="rId8"/>
          <a:stretch>
            <a:fillRect/>
          </a:stretch>
        </p:blipFill>
        <p:spPr>
          <a:xfrm rot="5395820">
            <a:off x="3417339" y="10299586"/>
            <a:ext cx="1549619" cy="352234"/>
          </a:xfrm>
          <a:prstGeom prst="rect">
            <a:avLst/>
          </a:prstGeom>
        </p:spPr>
      </p:pic>
      <p:sp>
        <p:nvSpPr>
          <p:cNvPr id="286" name="Shape 286"/>
          <p:cNvSpPr/>
          <p:nvPr/>
        </p:nvSpPr>
        <p:spPr>
          <a:xfrm>
            <a:off x="204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7" name="Shape 287"/>
          <p:cNvSpPr/>
          <p:nvPr/>
        </p:nvSpPr>
        <p:spPr>
          <a:xfrm>
            <a:off x="2044700" y="1080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8" name="Shape 288"/>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9" name="Shape 289"/>
          <p:cNvSpPr/>
          <p:nvPr/>
        </p:nvSpPr>
        <p:spPr>
          <a:xfrm>
            <a:off x="3302000" y="1080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4"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txBox="1">
            <a:spLocks noGrp="1"/>
          </p:cNvSpPr>
          <p:nvPr>
            <p:ph type="title"/>
          </p:nvPr>
        </p:nvSpPr>
        <p:spPr>
          <a:prstGeom prst="rect">
            <a:avLst/>
          </a:prstGeom>
        </p:spPr>
        <p:txBody>
          <a:bodyPr/>
          <a:lstStyle>
            <a:lvl1pPr>
              <a:defRPr sz="10000"/>
            </a:lvl1pPr>
          </a:lstStyle>
          <a:p>
            <a:r>
              <a:t>Aggregating Interactions</a:t>
            </a:r>
          </a:p>
        </p:txBody>
      </p:sp>
      <p:pic>
        <p:nvPicPr>
          <p:cNvPr id="294"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295"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296"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297"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298" name="Shape 298"/>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9" name="Shape 299"/>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0" name="Shape 300"/>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1" name="Shape 301"/>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2" name="Shape 302"/>
          <p:cNvSpPr/>
          <p:nvPr/>
        </p:nvSpPr>
        <p:spPr>
          <a:xfrm>
            <a:off x="4843931" y="3924299"/>
            <a:ext cx="513" cy="850902"/>
          </a:xfrm>
          <a:prstGeom prst="line">
            <a:avLst/>
          </a:prstGeom>
          <a:ln w="38100">
            <a:solidFill>
              <a:srgbClr val="DB9D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3" name="Shape 303"/>
          <p:cNvSpPr/>
          <p:nvPr/>
        </p:nvSpPr>
        <p:spPr>
          <a:xfrm>
            <a:off x="204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4" name="Shape 304"/>
          <p:cNvSpPr/>
          <p:nvPr/>
        </p:nvSpPr>
        <p:spPr>
          <a:xfrm>
            <a:off x="2044700" y="1080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5" name="Shape 305"/>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6" name="Shape 306"/>
          <p:cNvSpPr/>
          <p:nvPr/>
        </p:nvSpPr>
        <p:spPr>
          <a:xfrm>
            <a:off x="3302000" y="1080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txBox="1">
            <a:spLocks noGrp="1"/>
          </p:cNvSpPr>
          <p:nvPr>
            <p:ph type="title"/>
          </p:nvPr>
        </p:nvSpPr>
        <p:spPr>
          <a:prstGeom prst="rect">
            <a:avLst/>
          </a:prstGeom>
        </p:spPr>
        <p:txBody>
          <a:bodyPr/>
          <a:lstStyle>
            <a:lvl1pPr>
              <a:defRPr sz="10000"/>
            </a:lvl1pPr>
          </a:lstStyle>
          <a:p>
            <a:r>
              <a:t>Aggregating Interactions</a:t>
            </a:r>
          </a:p>
        </p:txBody>
      </p:sp>
      <p:pic>
        <p:nvPicPr>
          <p:cNvPr id="311"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312"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313"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314"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315" name="Shape 315"/>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6" name="Shape 316"/>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7" name="Shape 317"/>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8" name="Shape 318"/>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9" name="Shape 319"/>
          <p:cNvSpPr/>
          <p:nvPr/>
        </p:nvSpPr>
        <p:spPr>
          <a:xfrm>
            <a:off x="4843931" y="3924299"/>
            <a:ext cx="513" cy="850902"/>
          </a:xfrm>
          <a:prstGeom prst="line">
            <a:avLst/>
          </a:prstGeom>
          <a:ln w="38100">
            <a:solidFill>
              <a:srgbClr val="DB9D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20" name="Shape 320"/>
          <p:cNvSpPr/>
          <p:nvPr/>
        </p:nvSpPr>
        <p:spPr>
          <a:xfrm>
            <a:off x="2044700" y="95377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21" name="Shape 321"/>
          <p:cNvSpPr/>
          <p:nvPr/>
        </p:nvSpPr>
        <p:spPr>
          <a:xfrm>
            <a:off x="20447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22" name="Shape 322"/>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23" name="Shape 323"/>
          <p:cNvSpPr/>
          <p:nvPr/>
        </p:nvSpPr>
        <p:spPr>
          <a:xfrm>
            <a:off x="33020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24" name="Shape 324"/>
          <p:cNvSpPr/>
          <p:nvPr/>
        </p:nvSpPr>
        <p:spPr>
          <a:xfrm>
            <a:off x="2359350" y="9708135"/>
            <a:ext cx="952827" cy="253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txBox="1">
            <a:spLocks noGrp="1"/>
          </p:cNvSpPr>
          <p:nvPr>
            <p:ph type="title"/>
          </p:nvPr>
        </p:nvSpPr>
        <p:spPr>
          <a:prstGeom prst="rect">
            <a:avLst/>
          </a:prstGeom>
        </p:spPr>
        <p:txBody>
          <a:bodyPr/>
          <a:lstStyle>
            <a:lvl1pPr>
              <a:defRPr sz="10000"/>
            </a:lvl1pPr>
          </a:lstStyle>
          <a:p>
            <a:r>
              <a:t>Aggregating Interactions</a:t>
            </a:r>
          </a:p>
        </p:txBody>
      </p:sp>
      <p:pic>
        <p:nvPicPr>
          <p:cNvPr id="329"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330"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331"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332"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333" name="Shape 333"/>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34" name="Shape 334"/>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35" name="Shape 335"/>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36" name="Shape 336"/>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40" name="Group 340"/>
          <p:cNvGrpSpPr/>
          <p:nvPr/>
        </p:nvGrpSpPr>
        <p:grpSpPr>
          <a:xfrm>
            <a:off x="4843931" y="3924299"/>
            <a:ext cx="791444" cy="850902"/>
            <a:chOff x="0" y="0"/>
            <a:chExt cx="791442" cy="850900"/>
          </a:xfrm>
        </p:grpSpPr>
        <p:sp>
          <p:nvSpPr>
            <p:cNvPr id="337" name="Shape 337"/>
            <p:cNvSpPr/>
            <p:nvPr/>
          </p:nvSpPr>
          <p:spPr>
            <a:xfrm>
              <a:off x="0"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38" name="Shape 338"/>
            <p:cNvSpPr/>
            <p:nvPr/>
          </p:nvSpPr>
          <p:spPr>
            <a:xfrm>
              <a:off x="395465"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39" name="Shape 339"/>
            <p:cNvSpPr/>
            <p:nvPr/>
          </p:nvSpPr>
          <p:spPr>
            <a:xfrm>
              <a:off x="790930" y="5686"/>
              <a:ext cx="514" cy="845215"/>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341" name="Shape 341"/>
          <p:cNvSpPr/>
          <p:nvPr/>
        </p:nvSpPr>
        <p:spPr>
          <a:xfrm>
            <a:off x="2044700" y="95377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2" name="Shape 342"/>
          <p:cNvSpPr/>
          <p:nvPr/>
        </p:nvSpPr>
        <p:spPr>
          <a:xfrm>
            <a:off x="20447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3" name="Shape 343"/>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4" name="Shape 344"/>
          <p:cNvSpPr/>
          <p:nvPr/>
        </p:nvSpPr>
        <p:spPr>
          <a:xfrm>
            <a:off x="33020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5" name="Shape 345"/>
          <p:cNvSpPr/>
          <p:nvPr/>
        </p:nvSpPr>
        <p:spPr>
          <a:xfrm>
            <a:off x="2359350" y="9708135"/>
            <a:ext cx="952827" cy="253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txBox="1">
            <a:spLocks noGrp="1"/>
          </p:cNvSpPr>
          <p:nvPr>
            <p:ph type="title"/>
          </p:nvPr>
        </p:nvSpPr>
        <p:spPr>
          <a:prstGeom prst="rect">
            <a:avLst/>
          </a:prstGeom>
        </p:spPr>
        <p:txBody>
          <a:bodyPr/>
          <a:lstStyle>
            <a:lvl1pPr>
              <a:defRPr sz="10000"/>
            </a:lvl1pPr>
          </a:lstStyle>
          <a:p>
            <a:r>
              <a:t>Aggregating Interactions</a:t>
            </a:r>
          </a:p>
        </p:txBody>
      </p:sp>
      <p:pic>
        <p:nvPicPr>
          <p:cNvPr id="350"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351"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352"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353"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354" name="Shape 354"/>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55" name="Shape 355"/>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56" name="Shape 356"/>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57" name="Shape 357"/>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61" name="Group 361"/>
          <p:cNvGrpSpPr/>
          <p:nvPr/>
        </p:nvGrpSpPr>
        <p:grpSpPr>
          <a:xfrm>
            <a:off x="4843931" y="3924299"/>
            <a:ext cx="791444" cy="850902"/>
            <a:chOff x="0" y="0"/>
            <a:chExt cx="791442" cy="850900"/>
          </a:xfrm>
        </p:grpSpPr>
        <p:sp>
          <p:nvSpPr>
            <p:cNvPr id="358" name="Shape 358"/>
            <p:cNvSpPr/>
            <p:nvPr/>
          </p:nvSpPr>
          <p:spPr>
            <a:xfrm>
              <a:off x="0"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59" name="Shape 359"/>
            <p:cNvSpPr/>
            <p:nvPr/>
          </p:nvSpPr>
          <p:spPr>
            <a:xfrm>
              <a:off x="395465"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60" name="Shape 360"/>
            <p:cNvSpPr/>
            <p:nvPr/>
          </p:nvSpPr>
          <p:spPr>
            <a:xfrm>
              <a:off x="790930" y="5686"/>
              <a:ext cx="514" cy="845215"/>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364" name="Group 364"/>
          <p:cNvGrpSpPr/>
          <p:nvPr/>
        </p:nvGrpSpPr>
        <p:grpSpPr>
          <a:xfrm>
            <a:off x="7086027" y="5676900"/>
            <a:ext cx="369445" cy="850901"/>
            <a:chOff x="0" y="0"/>
            <a:chExt cx="369443" cy="850900"/>
          </a:xfrm>
        </p:grpSpPr>
        <p:sp>
          <p:nvSpPr>
            <p:cNvPr id="362" name="Shape 362"/>
            <p:cNvSpPr/>
            <p:nvPr/>
          </p:nvSpPr>
          <p:spPr>
            <a:xfrm>
              <a:off x="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63" name="Shape 363"/>
            <p:cNvSpPr/>
            <p:nvPr/>
          </p:nvSpPr>
          <p:spPr>
            <a:xfrm>
              <a:off x="36830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365" name="Shape 365"/>
          <p:cNvSpPr/>
          <p:nvPr/>
        </p:nvSpPr>
        <p:spPr>
          <a:xfrm>
            <a:off x="2044700" y="95377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6" name="Shape 366"/>
          <p:cNvSpPr/>
          <p:nvPr/>
        </p:nvSpPr>
        <p:spPr>
          <a:xfrm>
            <a:off x="20447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7" name="Shape 367"/>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8" name="Shape 368"/>
          <p:cNvSpPr/>
          <p:nvPr/>
        </p:nvSpPr>
        <p:spPr>
          <a:xfrm>
            <a:off x="33020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9" name="Shape 369"/>
          <p:cNvSpPr/>
          <p:nvPr/>
        </p:nvSpPr>
        <p:spPr>
          <a:xfrm>
            <a:off x="2359350" y="9708135"/>
            <a:ext cx="952827" cy="253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70" name="Shape 370"/>
          <p:cNvSpPr/>
          <p:nvPr/>
        </p:nvSpPr>
        <p:spPr>
          <a:xfrm>
            <a:off x="4715328"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71" name="Shape 371"/>
          <p:cNvSpPr/>
          <p:nvPr/>
        </p:nvSpPr>
        <p:spPr>
          <a:xfrm>
            <a:off x="4715328" y="1080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72" name="Shape 372"/>
          <p:cNvSpPr/>
          <p:nvPr/>
        </p:nvSpPr>
        <p:spPr>
          <a:xfrm>
            <a:off x="5985328" y="953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73" name="Shape 373"/>
          <p:cNvSpPr/>
          <p:nvPr/>
        </p:nvSpPr>
        <p:spPr>
          <a:xfrm>
            <a:off x="5972628" y="1080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74" name="Shape 374"/>
          <p:cNvSpPr/>
          <p:nvPr/>
        </p:nvSpPr>
        <p:spPr>
          <a:xfrm>
            <a:off x="5020164" y="97014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75" name="Shape 375"/>
          <p:cNvSpPr/>
          <p:nvPr/>
        </p:nvSpPr>
        <p:spPr>
          <a:xfrm>
            <a:off x="5038607" y="10979150"/>
            <a:ext cx="939797" cy="258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txBox="1">
            <a:spLocks noGrp="1"/>
          </p:cNvSpPr>
          <p:nvPr>
            <p:ph type="title"/>
          </p:nvPr>
        </p:nvSpPr>
        <p:spPr>
          <a:prstGeom prst="rect">
            <a:avLst/>
          </a:prstGeom>
        </p:spPr>
        <p:txBody>
          <a:bodyPr/>
          <a:lstStyle>
            <a:lvl1pPr>
              <a:defRPr sz="10000"/>
            </a:lvl1pPr>
          </a:lstStyle>
          <a:p>
            <a:r>
              <a:t>Aggregating Interactions</a:t>
            </a:r>
          </a:p>
        </p:txBody>
      </p:sp>
      <p:pic>
        <p:nvPicPr>
          <p:cNvPr id="380"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381"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382"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383"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384" name="Shape 384"/>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5" name="Shape 385"/>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6" name="Shape 386"/>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7" name="Shape 387"/>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91" name="Group 391"/>
          <p:cNvGrpSpPr/>
          <p:nvPr/>
        </p:nvGrpSpPr>
        <p:grpSpPr>
          <a:xfrm>
            <a:off x="4843931" y="3924299"/>
            <a:ext cx="791444" cy="850902"/>
            <a:chOff x="0" y="0"/>
            <a:chExt cx="791442" cy="850900"/>
          </a:xfrm>
        </p:grpSpPr>
        <p:sp>
          <p:nvSpPr>
            <p:cNvPr id="388" name="Shape 388"/>
            <p:cNvSpPr/>
            <p:nvPr/>
          </p:nvSpPr>
          <p:spPr>
            <a:xfrm>
              <a:off x="0"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89" name="Shape 389"/>
            <p:cNvSpPr/>
            <p:nvPr/>
          </p:nvSpPr>
          <p:spPr>
            <a:xfrm>
              <a:off x="395465"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90" name="Shape 390"/>
            <p:cNvSpPr/>
            <p:nvPr/>
          </p:nvSpPr>
          <p:spPr>
            <a:xfrm>
              <a:off x="790930" y="5686"/>
              <a:ext cx="514" cy="845215"/>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394" name="Group 394"/>
          <p:cNvGrpSpPr/>
          <p:nvPr/>
        </p:nvGrpSpPr>
        <p:grpSpPr>
          <a:xfrm>
            <a:off x="7086027" y="5676900"/>
            <a:ext cx="369445" cy="850901"/>
            <a:chOff x="0" y="0"/>
            <a:chExt cx="369443" cy="850900"/>
          </a:xfrm>
        </p:grpSpPr>
        <p:sp>
          <p:nvSpPr>
            <p:cNvPr id="392" name="Shape 392"/>
            <p:cNvSpPr/>
            <p:nvPr/>
          </p:nvSpPr>
          <p:spPr>
            <a:xfrm>
              <a:off x="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93" name="Shape 393"/>
            <p:cNvSpPr/>
            <p:nvPr/>
          </p:nvSpPr>
          <p:spPr>
            <a:xfrm>
              <a:off x="36830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395" name="Shape 395"/>
          <p:cNvSpPr/>
          <p:nvPr/>
        </p:nvSpPr>
        <p:spPr>
          <a:xfrm flipV="1">
            <a:off x="8888616" y="5676899"/>
            <a:ext cx="2772" cy="863602"/>
          </a:xfrm>
          <a:prstGeom prst="line">
            <a:avLst/>
          </a:prstGeom>
          <a:ln w="38100">
            <a:solidFill>
              <a:schemeClr val="accent6"/>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96" name="Shape 396"/>
          <p:cNvSpPr/>
          <p:nvPr/>
        </p:nvSpPr>
        <p:spPr>
          <a:xfrm>
            <a:off x="2044700" y="95377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97" name="Shape 397"/>
          <p:cNvSpPr/>
          <p:nvPr/>
        </p:nvSpPr>
        <p:spPr>
          <a:xfrm>
            <a:off x="20447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98" name="Shape 398"/>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99" name="Shape 399"/>
          <p:cNvSpPr/>
          <p:nvPr/>
        </p:nvSpPr>
        <p:spPr>
          <a:xfrm>
            <a:off x="33020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0" name="Shape 400"/>
          <p:cNvSpPr/>
          <p:nvPr/>
        </p:nvSpPr>
        <p:spPr>
          <a:xfrm>
            <a:off x="2359350" y="9708135"/>
            <a:ext cx="952827" cy="253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1" name="Shape 401"/>
          <p:cNvSpPr/>
          <p:nvPr/>
        </p:nvSpPr>
        <p:spPr>
          <a:xfrm>
            <a:off x="4715328"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2" name="Shape 402"/>
          <p:cNvSpPr/>
          <p:nvPr/>
        </p:nvSpPr>
        <p:spPr>
          <a:xfrm>
            <a:off x="4715328" y="1080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3" name="Shape 403"/>
          <p:cNvSpPr/>
          <p:nvPr/>
        </p:nvSpPr>
        <p:spPr>
          <a:xfrm>
            <a:off x="5985328" y="953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4" name="Shape 404"/>
          <p:cNvSpPr/>
          <p:nvPr/>
        </p:nvSpPr>
        <p:spPr>
          <a:xfrm>
            <a:off x="5972628" y="1080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5" name="Shape 405"/>
          <p:cNvSpPr/>
          <p:nvPr/>
        </p:nvSpPr>
        <p:spPr>
          <a:xfrm>
            <a:off x="5020164" y="97014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6" name="Shape 406"/>
          <p:cNvSpPr/>
          <p:nvPr/>
        </p:nvSpPr>
        <p:spPr>
          <a:xfrm>
            <a:off x="5038607" y="10979150"/>
            <a:ext cx="939797" cy="258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7" name="Shape 407"/>
          <p:cNvSpPr/>
          <p:nvPr/>
        </p:nvSpPr>
        <p:spPr>
          <a:xfrm>
            <a:off x="7385956"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8" name="Shape 408"/>
          <p:cNvSpPr/>
          <p:nvPr/>
        </p:nvSpPr>
        <p:spPr>
          <a:xfrm>
            <a:off x="7385956" y="10807700"/>
            <a:ext cx="330201" cy="330200"/>
          </a:xfrm>
          <a:prstGeom prst="ellipse">
            <a:avLst/>
          </a:prstGeom>
          <a:solidFill>
            <a:srgbClr val="EE7E72"/>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9" name="Shape 409"/>
          <p:cNvSpPr/>
          <p:nvPr/>
        </p:nvSpPr>
        <p:spPr>
          <a:xfrm>
            <a:off x="8655956" y="953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10" name="Shape 410"/>
          <p:cNvSpPr/>
          <p:nvPr/>
        </p:nvSpPr>
        <p:spPr>
          <a:xfrm>
            <a:off x="8643256" y="10807700"/>
            <a:ext cx="330201" cy="330200"/>
          </a:xfrm>
          <a:prstGeom prst="ellipse">
            <a:avLst/>
          </a:prstGeom>
          <a:solidFill>
            <a:srgbClr val="FFB9B3"/>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11" name="Shape 411"/>
          <p:cNvSpPr/>
          <p:nvPr/>
        </p:nvSpPr>
        <p:spPr>
          <a:xfrm>
            <a:off x="7690817" y="9695166"/>
            <a:ext cx="965493"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12" name="Shape 412"/>
          <p:cNvSpPr/>
          <p:nvPr/>
        </p:nvSpPr>
        <p:spPr>
          <a:xfrm flipH="1">
            <a:off x="7710645" y="10992556"/>
            <a:ext cx="934110" cy="1077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415" name="Group 415"/>
          <p:cNvGrpSpPr/>
          <p:nvPr/>
        </p:nvGrpSpPr>
        <p:grpSpPr>
          <a:xfrm>
            <a:off x="8090738" y="10826522"/>
            <a:ext cx="317501" cy="362178"/>
            <a:chOff x="0" y="0"/>
            <a:chExt cx="317499" cy="362176"/>
          </a:xfrm>
        </p:grpSpPr>
        <p:sp>
          <p:nvSpPr>
            <p:cNvPr id="413" name="Shape 413"/>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4" name="Shape 414"/>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txBox="1">
            <a:spLocks noGrp="1"/>
          </p:cNvSpPr>
          <p:nvPr>
            <p:ph type="title"/>
          </p:nvPr>
        </p:nvSpPr>
        <p:spPr>
          <a:prstGeom prst="rect">
            <a:avLst/>
          </a:prstGeom>
        </p:spPr>
        <p:txBody>
          <a:bodyPr/>
          <a:lstStyle>
            <a:lvl1pPr>
              <a:defRPr sz="10000"/>
            </a:lvl1pPr>
          </a:lstStyle>
          <a:p>
            <a:r>
              <a:t>Aggregating Interactions</a:t>
            </a:r>
          </a:p>
        </p:txBody>
      </p:sp>
      <p:pic>
        <p:nvPicPr>
          <p:cNvPr id="420" name="fish1.png"/>
          <p:cNvPicPr>
            <a:picLocks noChangeAspect="1"/>
          </p:cNvPicPr>
          <p:nvPr/>
        </p:nvPicPr>
        <p:blipFill>
          <a:blip r:embed="rId3"/>
          <a:stretch>
            <a:fillRect/>
          </a:stretch>
        </p:blipFill>
        <p:spPr>
          <a:xfrm>
            <a:off x="2794000" y="3429000"/>
            <a:ext cx="952500" cy="952500"/>
          </a:xfrm>
          <a:prstGeom prst="rect">
            <a:avLst/>
          </a:prstGeom>
          <a:ln w="12700">
            <a:miter lim="400000"/>
          </a:ln>
        </p:spPr>
      </p:pic>
      <p:pic>
        <p:nvPicPr>
          <p:cNvPr id="421" name="fish4.png"/>
          <p:cNvPicPr>
            <a:picLocks noChangeAspect="1"/>
          </p:cNvPicPr>
          <p:nvPr/>
        </p:nvPicPr>
        <p:blipFill>
          <a:blip r:embed="rId4"/>
          <a:stretch>
            <a:fillRect/>
          </a:stretch>
        </p:blipFill>
        <p:spPr>
          <a:xfrm>
            <a:off x="2794000" y="6086928"/>
            <a:ext cx="952500" cy="952501"/>
          </a:xfrm>
          <a:prstGeom prst="rect">
            <a:avLst/>
          </a:prstGeom>
          <a:ln w="12700">
            <a:miter lim="400000"/>
          </a:ln>
        </p:spPr>
      </p:pic>
      <p:pic>
        <p:nvPicPr>
          <p:cNvPr id="422" name="fish3.png"/>
          <p:cNvPicPr>
            <a:picLocks noChangeAspect="1"/>
          </p:cNvPicPr>
          <p:nvPr/>
        </p:nvPicPr>
        <p:blipFill>
          <a:blip r:embed="rId5"/>
          <a:stretch>
            <a:fillRect/>
          </a:stretch>
        </p:blipFill>
        <p:spPr>
          <a:xfrm>
            <a:off x="2794000" y="5200952"/>
            <a:ext cx="952500" cy="952501"/>
          </a:xfrm>
          <a:prstGeom prst="rect">
            <a:avLst/>
          </a:prstGeom>
          <a:ln w="12700">
            <a:miter lim="400000"/>
          </a:ln>
        </p:spPr>
      </p:pic>
      <p:pic>
        <p:nvPicPr>
          <p:cNvPr id="423" name="fish2.png"/>
          <p:cNvPicPr>
            <a:picLocks noChangeAspect="1"/>
          </p:cNvPicPr>
          <p:nvPr/>
        </p:nvPicPr>
        <p:blipFill>
          <a:blip r:embed="rId6"/>
          <a:stretch>
            <a:fillRect/>
          </a:stretch>
        </p:blipFill>
        <p:spPr>
          <a:xfrm>
            <a:off x="2794000" y="4314976"/>
            <a:ext cx="952500" cy="952501"/>
          </a:xfrm>
          <a:prstGeom prst="rect">
            <a:avLst/>
          </a:prstGeom>
          <a:ln w="12700">
            <a:miter lim="400000"/>
          </a:ln>
        </p:spPr>
      </p:pic>
      <p:sp>
        <p:nvSpPr>
          <p:cNvPr id="424" name="Shape 424"/>
          <p:cNvSpPr/>
          <p:nvPr/>
        </p:nvSpPr>
        <p:spPr>
          <a:xfrm>
            <a:off x="4496261" y="3897522"/>
            <a:ext cx="16662402"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5" name="Shape 425"/>
          <p:cNvSpPr/>
          <p:nvPr/>
        </p:nvSpPr>
        <p:spPr>
          <a:xfrm>
            <a:off x="4492668" y="479220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6" name="Shape 426"/>
          <p:cNvSpPr/>
          <p:nvPr/>
        </p:nvSpPr>
        <p:spPr>
          <a:xfrm>
            <a:off x="4492668" y="5659890"/>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7" name="Shape 427"/>
          <p:cNvSpPr/>
          <p:nvPr/>
        </p:nvSpPr>
        <p:spPr>
          <a:xfrm>
            <a:off x="4492668" y="6540269"/>
            <a:ext cx="16665533" cy="1"/>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8" name="Shape 428"/>
          <p:cNvSpPr/>
          <p:nvPr/>
        </p:nvSpPr>
        <p:spPr>
          <a:xfrm flipV="1">
            <a:off x="14388527" y="4787899"/>
            <a:ext cx="2772" cy="863602"/>
          </a:xfrm>
          <a:prstGeom prst="line">
            <a:avLst/>
          </a:prstGeom>
          <a:ln w="38100">
            <a:solidFill>
              <a:srgbClr val="6CE06C"/>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431" name="Group 431"/>
          <p:cNvGrpSpPr/>
          <p:nvPr/>
        </p:nvGrpSpPr>
        <p:grpSpPr>
          <a:xfrm>
            <a:off x="12445427" y="4800600"/>
            <a:ext cx="331345" cy="850901"/>
            <a:chOff x="0" y="0"/>
            <a:chExt cx="331343" cy="850900"/>
          </a:xfrm>
        </p:grpSpPr>
        <p:sp>
          <p:nvSpPr>
            <p:cNvPr id="429" name="Shape 429"/>
            <p:cNvSpPr/>
            <p:nvPr/>
          </p:nvSpPr>
          <p:spPr>
            <a:xfrm>
              <a:off x="0" y="-1"/>
              <a:ext cx="1144" cy="850902"/>
            </a:xfrm>
            <a:prstGeom prst="line">
              <a:avLst/>
            </a:prstGeom>
            <a:noFill/>
            <a:ln w="381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0" name="Shape 430"/>
            <p:cNvSpPr/>
            <p:nvPr/>
          </p:nvSpPr>
          <p:spPr>
            <a:xfrm>
              <a:off x="330200" y="-1"/>
              <a:ext cx="1144" cy="850902"/>
            </a:xfrm>
            <a:prstGeom prst="line">
              <a:avLst/>
            </a:prstGeom>
            <a:noFill/>
            <a:ln w="381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434" name="Group 434"/>
          <p:cNvGrpSpPr/>
          <p:nvPr/>
        </p:nvGrpSpPr>
        <p:grpSpPr>
          <a:xfrm>
            <a:off x="16166527" y="4800600"/>
            <a:ext cx="331345" cy="850901"/>
            <a:chOff x="0" y="0"/>
            <a:chExt cx="331343" cy="850900"/>
          </a:xfrm>
        </p:grpSpPr>
        <p:sp>
          <p:nvSpPr>
            <p:cNvPr id="432" name="Shape 432"/>
            <p:cNvSpPr/>
            <p:nvPr/>
          </p:nvSpPr>
          <p:spPr>
            <a:xfrm>
              <a:off x="0" y="-1"/>
              <a:ext cx="1144" cy="850902"/>
            </a:xfrm>
            <a:prstGeom prst="line">
              <a:avLst/>
            </a:prstGeom>
            <a:noFill/>
            <a:ln w="381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3" name="Shape 433"/>
            <p:cNvSpPr/>
            <p:nvPr/>
          </p:nvSpPr>
          <p:spPr>
            <a:xfrm>
              <a:off x="330200" y="-1"/>
              <a:ext cx="1144" cy="850902"/>
            </a:xfrm>
            <a:prstGeom prst="line">
              <a:avLst/>
            </a:prstGeom>
            <a:noFill/>
            <a:ln w="381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439" name="Group 439"/>
          <p:cNvGrpSpPr/>
          <p:nvPr/>
        </p:nvGrpSpPr>
        <p:grpSpPr>
          <a:xfrm>
            <a:off x="18756793" y="3886200"/>
            <a:ext cx="1010186" cy="1765301"/>
            <a:chOff x="0" y="0"/>
            <a:chExt cx="1010185" cy="1765300"/>
          </a:xfrm>
        </p:grpSpPr>
        <p:sp>
          <p:nvSpPr>
            <p:cNvPr id="435" name="Shape 435"/>
            <p:cNvSpPr/>
            <p:nvPr/>
          </p:nvSpPr>
          <p:spPr>
            <a:xfrm flipH="1">
              <a:off x="-1" y="0"/>
              <a:ext cx="25937" cy="1765300"/>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6" name="Shape 436"/>
            <p:cNvSpPr/>
            <p:nvPr/>
          </p:nvSpPr>
          <p:spPr>
            <a:xfrm>
              <a:off x="343435" y="-1"/>
              <a:ext cx="1145" cy="17653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7" name="Shape 437"/>
            <p:cNvSpPr/>
            <p:nvPr/>
          </p:nvSpPr>
          <p:spPr>
            <a:xfrm>
              <a:off x="673635" y="-1"/>
              <a:ext cx="1145" cy="17653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8" name="Shape 438"/>
            <p:cNvSpPr/>
            <p:nvPr/>
          </p:nvSpPr>
          <p:spPr>
            <a:xfrm flipH="1">
              <a:off x="1008494" y="0"/>
              <a:ext cx="1692" cy="1765300"/>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443" name="Group 443"/>
          <p:cNvGrpSpPr/>
          <p:nvPr/>
        </p:nvGrpSpPr>
        <p:grpSpPr>
          <a:xfrm>
            <a:off x="4843931" y="3924299"/>
            <a:ext cx="791444" cy="850902"/>
            <a:chOff x="0" y="0"/>
            <a:chExt cx="791442" cy="850900"/>
          </a:xfrm>
        </p:grpSpPr>
        <p:sp>
          <p:nvSpPr>
            <p:cNvPr id="440" name="Shape 440"/>
            <p:cNvSpPr/>
            <p:nvPr/>
          </p:nvSpPr>
          <p:spPr>
            <a:xfrm>
              <a:off x="0"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1" name="Shape 441"/>
            <p:cNvSpPr/>
            <p:nvPr/>
          </p:nvSpPr>
          <p:spPr>
            <a:xfrm>
              <a:off x="395465" y="-1"/>
              <a:ext cx="513" cy="850902"/>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2" name="Shape 442"/>
            <p:cNvSpPr/>
            <p:nvPr/>
          </p:nvSpPr>
          <p:spPr>
            <a:xfrm>
              <a:off x="790930" y="5686"/>
              <a:ext cx="514" cy="845215"/>
            </a:xfrm>
            <a:prstGeom prst="line">
              <a:avLst/>
            </a:prstGeom>
            <a:noFill/>
            <a:ln w="381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446" name="Group 446"/>
          <p:cNvGrpSpPr/>
          <p:nvPr/>
        </p:nvGrpSpPr>
        <p:grpSpPr>
          <a:xfrm>
            <a:off x="7086027" y="5676900"/>
            <a:ext cx="369445" cy="850901"/>
            <a:chOff x="0" y="0"/>
            <a:chExt cx="369443" cy="850900"/>
          </a:xfrm>
        </p:grpSpPr>
        <p:sp>
          <p:nvSpPr>
            <p:cNvPr id="444" name="Shape 444"/>
            <p:cNvSpPr/>
            <p:nvPr/>
          </p:nvSpPr>
          <p:spPr>
            <a:xfrm>
              <a:off x="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5" name="Shape 445"/>
            <p:cNvSpPr/>
            <p:nvPr/>
          </p:nvSpPr>
          <p:spPr>
            <a:xfrm>
              <a:off x="36830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449" name="Group 449"/>
          <p:cNvGrpSpPr/>
          <p:nvPr/>
        </p:nvGrpSpPr>
        <p:grpSpPr>
          <a:xfrm>
            <a:off x="10292778" y="5657850"/>
            <a:ext cx="369445" cy="850901"/>
            <a:chOff x="0" y="0"/>
            <a:chExt cx="369443" cy="850900"/>
          </a:xfrm>
        </p:grpSpPr>
        <p:sp>
          <p:nvSpPr>
            <p:cNvPr id="447" name="Shape 447"/>
            <p:cNvSpPr/>
            <p:nvPr/>
          </p:nvSpPr>
          <p:spPr>
            <a:xfrm>
              <a:off x="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8" name="Shape 448"/>
            <p:cNvSpPr/>
            <p:nvPr/>
          </p:nvSpPr>
          <p:spPr>
            <a:xfrm>
              <a:off x="368300" y="-1"/>
              <a:ext cx="1144" cy="850902"/>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450" name="Shape 450"/>
          <p:cNvSpPr/>
          <p:nvPr/>
        </p:nvSpPr>
        <p:spPr>
          <a:xfrm flipV="1">
            <a:off x="8888616" y="5676899"/>
            <a:ext cx="2772" cy="863602"/>
          </a:xfrm>
          <a:prstGeom prst="line">
            <a:avLst/>
          </a:prstGeom>
          <a:ln w="38100">
            <a:solidFill>
              <a:schemeClr val="accent6"/>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1" name="Shape 451"/>
          <p:cNvSpPr/>
          <p:nvPr/>
        </p:nvSpPr>
        <p:spPr>
          <a:xfrm>
            <a:off x="2044700" y="95377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2" name="Shape 452"/>
          <p:cNvSpPr/>
          <p:nvPr/>
        </p:nvSpPr>
        <p:spPr>
          <a:xfrm>
            <a:off x="20447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3" name="Shape 453"/>
          <p:cNvSpPr/>
          <p:nvPr/>
        </p:nvSpPr>
        <p:spPr>
          <a:xfrm>
            <a:off x="3314700" y="953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4" name="Shape 454"/>
          <p:cNvSpPr/>
          <p:nvPr/>
        </p:nvSpPr>
        <p:spPr>
          <a:xfrm>
            <a:off x="3302000" y="108077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5" name="Shape 455"/>
          <p:cNvSpPr/>
          <p:nvPr/>
        </p:nvSpPr>
        <p:spPr>
          <a:xfrm>
            <a:off x="2359350" y="9708135"/>
            <a:ext cx="952827" cy="253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6" name="Shape 456"/>
          <p:cNvSpPr/>
          <p:nvPr/>
        </p:nvSpPr>
        <p:spPr>
          <a:xfrm>
            <a:off x="4715328"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7" name="Shape 457"/>
          <p:cNvSpPr/>
          <p:nvPr/>
        </p:nvSpPr>
        <p:spPr>
          <a:xfrm>
            <a:off x="4715328" y="1080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8" name="Shape 458"/>
          <p:cNvSpPr/>
          <p:nvPr/>
        </p:nvSpPr>
        <p:spPr>
          <a:xfrm>
            <a:off x="5985328" y="953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9" name="Shape 459"/>
          <p:cNvSpPr/>
          <p:nvPr/>
        </p:nvSpPr>
        <p:spPr>
          <a:xfrm>
            <a:off x="5972628" y="1080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0" name="Shape 460"/>
          <p:cNvSpPr/>
          <p:nvPr/>
        </p:nvSpPr>
        <p:spPr>
          <a:xfrm>
            <a:off x="5020164" y="97014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1" name="Shape 461"/>
          <p:cNvSpPr/>
          <p:nvPr/>
        </p:nvSpPr>
        <p:spPr>
          <a:xfrm>
            <a:off x="5038607" y="10979150"/>
            <a:ext cx="939797" cy="258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2" name="Shape 462"/>
          <p:cNvSpPr/>
          <p:nvPr/>
        </p:nvSpPr>
        <p:spPr>
          <a:xfrm>
            <a:off x="12727214"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3" name="Shape 463"/>
          <p:cNvSpPr/>
          <p:nvPr/>
        </p:nvSpPr>
        <p:spPr>
          <a:xfrm>
            <a:off x="12727214" y="10807700"/>
            <a:ext cx="330201"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4" name="Shape 464"/>
          <p:cNvSpPr/>
          <p:nvPr/>
        </p:nvSpPr>
        <p:spPr>
          <a:xfrm>
            <a:off x="13997213" y="95377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5" name="Shape 465"/>
          <p:cNvSpPr/>
          <p:nvPr/>
        </p:nvSpPr>
        <p:spPr>
          <a:xfrm>
            <a:off x="13984513" y="1080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6" name="Shape 466"/>
          <p:cNvSpPr/>
          <p:nvPr/>
        </p:nvSpPr>
        <p:spPr>
          <a:xfrm>
            <a:off x="13019315" y="9714148"/>
            <a:ext cx="990599" cy="2567"/>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7" name="Shape 467"/>
          <p:cNvSpPr/>
          <p:nvPr/>
        </p:nvSpPr>
        <p:spPr>
          <a:xfrm>
            <a:off x="13044715" y="109842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8" name="Shape 468"/>
          <p:cNvSpPr/>
          <p:nvPr/>
        </p:nvSpPr>
        <p:spPr>
          <a:xfrm flipH="1">
            <a:off x="13014717" y="9810873"/>
            <a:ext cx="1045516" cy="1055916"/>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69" name="Shape 469"/>
          <p:cNvSpPr/>
          <p:nvPr/>
        </p:nvSpPr>
        <p:spPr>
          <a:xfrm>
            <a:off x="15397843"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0" name="Shape 470"/>
          <p:cNvSpPr/>
          <p:nvPr/>
        </p:nvSpPr>
        <p:spPr>
          <a:xfrm>
            <a:off x="15397843" y="108077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1" name="Shape 471"/>
          <p:cNvSpPr/>
          <p:nvPr/>
        </p:nvSpPr>
        <p:spPr>
          <a:xfrm>
            <a:off x="16667843" y="9537700"/>
            <a:ext cx="330201" cy="330200"/>
          </a:xfrm>
          <a:prstGeom prst="ellipse">
            <a:avLst/>
          </a:prstGeom>
          <a:solidFill>
            <a:srgbClr val="FF958C"/>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2" name="Shape 472"/>
          <p:cNvSpPr/>
          <p:nvPr/>
        </p:nvSpPr>
        <p:spPr>
          <a:xfrm>
            <a:off x="16655143" y="1080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3" name="Shape 473"/>
          <p:cNvSpPr/>
          <p:nvPr/>
        </p:nvSpPr>
        <p:spPr>
          <a:xfrm>
            <a:off x="15689944" y="97141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4" name="Shape 474"/>
          <p:cNvSpPr/>
          <p:nvPr/>
        </p:nvSpPr>
        <p:spPr>
          <a:xfrm>
            <a:off x="15715344" y="109842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5" name="Shape 475"/>
          <p:cNvSpPr/>
          <p:nvPr/>
        </p:nvSpPr>
        <p:spPr>
          <a:xfrm flipV="1">
            <a:off x="15670156" y="9802930"/>
            <a:ext cx="1029140" cy="107188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6" name="Shape 476"/>
          <p:cNvSpPr/>
          <p:nvPr/>
        </p:nvSpPr>
        <p:spPr>
          <a:xfrm>
            <a:off x="18068470"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7" name="Shape 477"/>
          <p:cNvSpPr/>
          <p:nvPr/>
        </p:nvSpPr>
        <p:spPr>
          <a:xfrm>
            <a:off x="18068470" y="10807700"/>
            <a:ext cx="330201" cy="330200"/>
          </a:xfrm>
          <a:prstGeom prst="ellipse">
            <a:avLst/>
          </a:prstGeom>
          <a:solidFill>
            <a:srgbClr val="FFA19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8" name="Shape 478"/>
          <p:cNvSpPr/>
          <p:nvPr/>
        </p:nvSpPr>
        <p:spPr>
          <a:xfrm>
            <a:off x="19338470" y="95377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9" name="Shape 479"/>
          <p:cNvSpPr/>
          <p:nvPr/>
        </p:nvSpPr>
        <p:spPr>
          <a:xfrm>
            <a:off x="19325770" y="1080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0" name="Shape 480"/>
          <p:cNvSpPr/>
          <p:nvPr/>
        </p:nvSpPr>
        <p:spPr>
          <a:xfrm>
            <a:off x="18360572" y="97141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1" name="Shape 481"/>
          <p:cNvSpPr/>
          <p:nvPr/>
        </p:nvSpPr>
        <p:spPr>
          <a:xfrm>
            <a:off x="18385972" y="10984208"/>
            <a:ext cx="939797"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2" name="Shape 482"/>
          <p:cNvSpPr/>
          <p:nvPr/>
        </p:nvSpPr>
        <p:spPr>
          <a:xfrm flipH="1">
            <a:off x="18338157" y="9827369"/>
            <a:ext cx="1059015" cy="102983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3" name="Shape 483"/>
          <p:cNvSpPr/>
          <p:nvPr/>
        </p:nvSpPr>
        <p:spPr>
          <a:xfrm>
            <a:off x="7385956"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4" name="Shape 484"/>
          <p:cNvSpPr/>
          <p:nvPr/>
        </p:nvSpPr>
        <p:spPr>
          <a:xfrm>
            <a:off x="7385956" y="10807700"/>
            <a:ext cx="330201" cy="330200"/>
          </a:xfrm>
          <a:prstGeom prst="ellipse">
            <a:avLst/>
          </a:prstGeom>
          <a:solidFill>
            <a:srgbClr val="EE7E72"/>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5" name="Shape 485"/>
          <p:cNvSpPr/>
          <p:nvPr/>
        </p:nvSpPr>
        <p:spPr>
          <a:xfrm>
            <a:off x="8655956" y="953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6" name="Shape 486"/>
          <p:cNvSpPr/>
          <p:nvPr/>
        </p:nvSpPr>
        <p:spPr>
          <a:xfrm>
            <a:off x="8643256" y="10807700"/>
            <a:ext cx="330201" cy="330200"/>
          </a:xfrm>
          <a:prstGeom prst="ellipse">
            <a:avLst/>
          </a:prstGeom>
          <a:solidFill>
            <a:srgbClr val="FFB9B3"/>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7" name="Shape 487"/>
          <p:cNvSpPr/>
          <p:nvPr/>
        </p:nvSpPr>
        <p:spPr>
          <a:xfrm>
            <a:off x="7690817" y="9695166"/>
            <a:ext cx="965493"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8" name="Shape 488"/>
          <p:cNvSpPr/>
          <p:nvPr/>
        </p:nvSpPr>
        <p:spPr>
          <a:xfrm flipH="1">
            <a:off x="7710645" y="10992556"/>
            <a:ext cx="934110" cy="1077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9" name="Shape 489"/>
          <p:cNvSpPr/>
          <p:nvPr/>
        </p:nvSpPr>
        <p:spPr>
          <a:xfrm>
            <a:off x="10056585" y="95377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0" name="Shape 490"/>
          <p:cNvSpPr/>
          <p:nvPr/>
        </p:nvSpPr>
        <p:spPr>
          <a:xfrm>
            <a:off x="10056585" y="10807700"/>
            <a:ext cx="330201" cy="330200"/>
          </a:xfrm>
          <a:prstGeom prst="ellipse">
            <a:avLst/>
          </a:prstGeom>
          <a:solidFill>
            <a:srgbClr val="F0301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1" name="Shape 491"/>
          <p:cNvSpPr/>
          <p:nvPr/>
        </p:nvSpPr>
        <p:spPr>
          <a:xfrm>
            <a:off x="11326585" y="95377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2" name="Shape 492"/>
          <p:cNvSpPr/>
          <p:nvPr/>
        </p:nvSpPr>
        <p:spPr>
          <a:xfrm>
            <a:off x="11313885" y="10807700"/>
            <a:ext cx="330201" cy="330200"/>
          </a:xfrm>
          <a:prstGeom prst="ellipse">
            <a:avLst/>
          </a:prstGeom>
          <a:solidFill>
            <a:srgbClr val="FFB9B3"/>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3" name="Shape 493"/>
          <p:cNvSpPr/>
          <p:nvPr/>
        </p:nvSpPr>
        <p:spPr>
          <a:xfrm>
            <a:off x="10361445" y="9695166"/>
            <a:ext cx="965493"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4" name="Shape 494"/>
          <p:cNvSpPr/>
          <p:nvPr/>
        </p:nvSpPr>
        <p:spPr>
          <a:xfrm>
            <a:off x="10374087" y="10984208"/>
            <a:ext cx="939797" cy="2584"/>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5" name="Shape 495"/>
          <p:cNvSpPr/>
          <p:nvPr/>
        </p:nvSpPr>
        <p:spPr>
          <a:xfrm>
            <a:off x="20739100" y="95377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6" name="Shape 496"/>
          <p:cNvSpPr/>
          <p:nvPr/>
        </p:nvSpPr>
        <p:spPr>
          <a:xfrm>
            <a:off x="20739100" y="10807700"/>
            <a:ext cx="330200" cy="330200"/>
          </a:xfrm>
          <a:prstGeom prst="ellipse">
            <a:avLst/>
          </a:prstGeom>
          <a:solidFill>
            <a:srgbClr val="FFAFA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7" name="Shape 497"/>
          <p:cNvSpPr/>
          <p:nvPr/>
        </p:nvSpPr>
        <p:spPr>
          <a:xfrm>
            <a:off x="22009100" y="9537700"/>
            <a:ext cx="330200" cy="330200"/>
          </a:xfrm>
          <a:prstGeom prst="ellipse">
            <a:avLst/>
          </a:prstGeom>
          <a:solidFill>
            <a:srgbClr val="FF756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8" name="Shape 498"/>
          <p:cNvSpPr/>
          <p:nvPr/>
        </p:nvSpPr>
        <p:spPr>
          <a:xfrm>
            <a:off x="21996400" y="108077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9" name="Shape 499"/>
          <p:cNvSpPr/>
          <p:nvPr/>
        </p:nvSpPr>
        <p:spPr>
          <a:xfrm>
            <a:off x="21031201" y="97141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00" name="Shape 500"/>
          <p:cNvSpPr/>
          <p:nvPr/>
        </p:nvSpPr>
        <p:spPr>
          <a:xfrm>
            <a:off x="21056601" y="109842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01" name="Shape 501"/>
          <p:cNvSpPr/>
          <p:nvPr/>
        </p:nvSpPr>
        <p:spPr>
          <a:xfrm flipH="1">
            <a:off x="21011684" y="9822883"/>
            <a:ext cx="1059015" cy="102983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02" name="Shape 502"/>
          <p:cNvSpPr/>
          <p:nvPr/>
        </p:nvSpPr>
        <p:spPr>
          <a:xfrm flipH="1">
            <a:off x="20904790" y="9840557"/>
            <a:ext cx="12113" cy="97984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505" name="Group 505"/>
          <p:cNvGrpSpPr/>
          <p:nvPr/>
        </p:nvGrpSpPr>
        <p:grpSpPr>
          <a:xfrm>
            <a:off x="8090738" y="10826522"/>
            <a:ext cx="317501" cy="362178"/>
            <a:chOff x="0" y="0"/>
            <a:chExt cx="317499" cy="362176"/>
          </a:xfrm>
        </p:grpSpPr>
        <p:sp>
          <p:nvSpPr>
            <p:cNvPr id="503" name="Shape 503"/>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04" name="Shape 504"/>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508" name="Group 508"/>
          <p:cNvGrpSpPr/>
          <p:nvPr/>
        </p:nvGrpSpPr>
        <p:grpSpPr>
          <a:xfrm>
            <a:off x="10655299" y="10820400"/>
            <a:ext cx="317501" cy="362177"/>
            <a:chOff x="0" y="0"/>
            <a:chExt cx="317499" cy="362176"/>
          </a:xfrm>
        </p:grpSpPr>
        <p:sp>
          <p:nvSpPr>
            <p:cNvPr id="506" name="Shape 506"/>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07" name="Shape 507"/>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511" name="Group 511"/>
          <p:cNvGrpSpPr/>
          <p:nvPr/>
        </p:nvGrpSpPr>
        <p:grpSpPr>
          <a:xfrm rot="18222001">
            <a:off x="16001999" y="10147300"/>
            <a:ext cx="317501" cy="362177"/>
            <a:chOff x="0" y="0"/>
            <a:chExt cx="317499" cy="362176"/>
          </a:xfrm>
        </p:grpSpPr>
        <p:sp>
          <p:nvSpPr>
            <p:cNvPr id="509" name="Shape 509"/>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0" name="Shape 510"/>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514" name="Group 514"/>
          <p:cNvGrpSpPr/>
          <p:nvPr/>
        </p:nvGrpSpPr>
        <p:grpSpPr>
          <a:xfrm rot="18222001">
            <a:off x="18732499" y="10160000"/>
            <a:ext cx="317501" cy="362177"/>
            <a:chOff x="0" y="0"/>
            <a:chExt cx="317499" cy="362176"/>
          </a:xfrm>
        </p:grpSpPr>
        <p:sp>
          <p:nvSpPr>
            <p:cNvPr id="512" name="Shape 512"/>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3" name="Shape 513"/>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txBox="1">
            <a:spLocks noGrp="1"/>
          </p:cNvSpPr>
          <p:nvPr>
            <p:ph type="title"/>
          </p:nvPr>
        </p:nvSpPr>
        <p:spPr>
          <a:prstGeom prst="rect">
            <a:avLst/>
          </a:prstGeom>
        </p:spPr>
        <p:txBody>
          <a:bodyPr/>
          <a:lstStyle>
            <a:lvl1pPr>
              <a:defRPr sz="10000"/>
            </a:lvl1pPr>
          </a:lstStyle>
          <a:p>
            <a:r>
              <a:t>Dominance Hierarchies</a:t>
            </a:r>
          </a:p>
        </p:txBody>
      </p:sp>
      <p:pic>
        <p:nvPicPr>
          <p:cNvPr id="126" name="CichlidFishDominanceHierarchy.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87644" y="3139938"/>
            <a:ext cx="15189201" cy="8543926"/>
          </a:xfrm>
          <a:prstGeom prst="rect">
            <a:avLst/>
          </a:prstGeom>
          <a:ln w="12700">
            <a:miter lim="400000"/>
          </a:ln>
          <a:effectLst>
            <a:outerShdw blurRad="76200" dist="50800" dir="3180000" rotWithShape="0">
              <a:srgbClr val="000000">
                <a:alpha val="50000"/>
              </a:srgbClr>
            </a:outerShdw>
          </a:effectLst>
        </p:spPr>
      </p:pic>
      <p:sp>
        <p:nvSpPr>
          <p:cNvPr id="127" name="Shape 127"/>
          <p:cNvSpPr txBox="1">
            <a:spLocks noGrp="1"/>
          </p:cNvSpPr>
          <p:nvPr>
            <p:ph type="body" sz="quarter" idx="4294967295"/>
          </p:nvPr>
        </p:nvSpPr>
        <p:spPr>
          <a:xfrm>
            <a:off x="16217900" y="3962400"/>
            <a:ext cx="7924800" cy="4648200"/>
          </a:xfrm>
          <a:prstGeom prst="rect">
            <a:avLst/>
          </a:prstGeom>
        </p:spPr>
        <p:txBody>
          <a:bodyPr anchor="t"/>
          <a:lstStyle/>
          <a:p>
            <a:pPr marL="610576" indent="-610576">
              <a:defRPr sz="5000"/>
            </a:pPr>
            <a:r>
              <a:t>Collection of all dominance relationships.</a:t>
            </a:r>
          </a:p>
          <a:p>
            <a:pPr marL="610576" indent="-610576"/>
            <a:r>
              <a:rPr sz="5000"/>
              <a:t>They inform us of group dynamics.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000" fill="hold"/>
                                        <p:tgtEl>
                                          <p:spTgt spid="1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12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1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126"/>
                </p:tgtEl>
              </p:cMediaNode>
            </p:video>
          </p:childTnLst>
        </p:cTn>
      </p:par>
    </p:tnLst>
    <p:bldLst>
      <p:bldP spid="127" grpId="2"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txBox="1">
            <a:spLocks noGrp="1"/>
          </p:cNvSpPr>
          <p:nvPr>
            <p:ph type="title"/>
          </p:nvPr>
        </p:nvSpPr>
        <p:spPr>
          <a:prstGeom prst="rect">
            <a:avLst/>
          </a:prstGeom>
        </p:spPr>
        <p:txBody>
          <a:bodyPr/>
          <a:lstStyle>
            <a:lvl1pPr>
              <a:defRPr sz="10000"/>
            </a:lvl1pPr>
          </a:lstStyle>
          <a:p>
            <a:r>
              <a:t>Aggregating Hierarchies</a:t>
            </a:r>
          </a:p>
        </p:txBody>
      </p:sp>
      <p:sp>
        <p:nvSpPr>
          <p:cNvPr id="519" name="Shape 519"/>
          <p:cNvSpPr/>
          <p:nvPr/>
        </p:nvSpPr>
        <p:spPr>
          <a:xfrm>
            <a:off x="2127250" y="51181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0" name="Shape 520"/>
          <p:cNvSpPr/>
          <p:nvPr/>
        </p:nvSpPr>
        <p:spPr>
          <a:xfrm>
            <a:off x="2127250" y="63881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1" name="Shape 521"/>
          <p:cNvSpPr/>
          <p:nvPr/>
        </p:nvSpPr>
        <p:spPr>
          <a:xfrm>
            <a:off x="3397250" y="51181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2" name="Shape 522"/>
          <p:cNvSpPr/>
          <p:nvPr/>
        </p:nvSpPr>
        <p:spPr>
          <a:xfrm>
            <a:off x="3384550" y="63881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3" name="Shape 523"/>
          <p:cNvSpPr/>
          <p:nvPr/>
        </p:nvSpPr>
        <p:spPr>
          <a:xfrm>
            <a:off x="2441900" y="5288536"/>
            <a:ext cx="952827" cy="2534"/>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4" name="Shape 524"/>
          <p:cNvSpPr/>
          <p:nvPr/>
        </p:nvSpPr>
        <p:spPr>
          <a:xfrm>
            <a:off x="4797878"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5" name="Shape 525"/>
          <p:cNvSpPr/>
          <p:nvPr/>
        </p:nvSpPr>
        <p:spPr>
          <a:xfrm>
            <a:off x="4797878" y="638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6" name="Shape 526"/>
          <p:cNvSpPr/>
          <p:nvPr/>
        </p:nvSpPr>
        <p:spPr>
          <a:xfrm>
            <a:off x="6067878" y="511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7" name="Shape 527"/>
          <p:cNvSpPr/>
          <p:nvPr/>
        </p:nvSpPr>
        <p:spPr>
          <a:xfrm>
            <a:off x="6055178"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8" name="Shape 528"/>
          <p:cNvSpPr/>
          <p:nvPr/>
        </p:nvSpPr>
        <p:spPr>
          <a:xfrm>
            <a:off x="5102714" y="52818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9" name="Shape 529"/>
          <p:cNvSpPr/>
          <p:nvPr/>
        </p:nvSpPr>
        <p:spPr>
          <a:xfrm>
            <a:off x="5121157" y="6559550"/>
            <a:ext cx="939797" cy="258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0" name="Shape 530"/>
          <p:cNvSpPr/>
          <p:nvPr/>
        </p:nvSpPr>
        <p:spPr>
          <a:xfrm>
            <a:off x="12809764"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1" name="Shape 531"/>
          <p:cNvSpPr/>
          <p:nvPr/>
        </p:nvSpPr>
        <p:spPr>
          <a:xfrm>
            <a:off x="12809764" y="6388100"/>
            <a:ext cx="330201"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2" name="Shape 532"/>
          <p:cNvSpPr/>
          <p:nvPr/>
        </p:nvSpPr>
        <p:spPr>
          <a:xfrm>
            <a:off x="14079763" y="51181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3" name="Shape 533"/>
          <p:cNvSpPr/>
          <p:nvPr/>
        </p:nvSpPr>
        <p:spPr>
          <a:xfrm>
            <a:off x="14067063"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4" name="Shape 534"/>
          <p:cNvSpPr/>
          <p:nvPr/>
        </p:nvSpPr>
        <p:spPr>
          <a:xfrm>
            <a:off x="13101865" y="5294548"/>
            <a:ext cx="990599" cy="25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5" name="Shape 535"/>
          <p:cNvSpPr/>
          <p:nvPr/>
        </p:nvSpPr>
        <p:spPr>
          <a:xfrm>
            <a:off x="13127265" y="65646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6" name="Shape 536"/>
          <p:cNvSpPr/>
          <p:nvPr/>
        </p:nvSpPr>
        <p:spPr>
          <a:xfrm flipH="1">
            <a:off x="13097267" y="5391273"/>
            <a:ext cx="1045516" cy="1055917"/>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7" name="Shape 537"/>
          <p:cNvSpPr/>
          <p:nvPr/>
        </p:nvSpPr>
        <p:spPr>
          <a:xfrm>
            <a:off x="15480393"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8" name="Shape 538"/>
          <p:cNvSpPr/>
          <p:nvPr/>
        </p:nvSpPr>
        <p:spPr>
          <a:xfrm>
            <a:off x="15480393" y="63881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9" name="Shape 539"/>
          <p:cNvSpPr/>
          <p:nvPr/>
        </p:nvSpPr>
        <p:spPr>
          <a:xfrm>
            <a:off x="16750393" y="5118100"/>
            <a:ext cx="330201" cy="330200"/>
          </a:xfrm>
          <a:prstGeom prst="ellipse">
            <a:avLst/>
          </a:prstGeom>
          <a:solidFill>
            <a:srgbClr val="FF958C"/>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0" name="Shape 540"/>
          <p:cNvSpPr/>
          <p:nvPr/>
        </p:nvSpPr>
        <p:spPr>
          <a:xfrm>
            <a:off x="16737693"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1" name="Shape 541"/>
          <p:cNvSpPr/>
          <p:nvPr/>
        </p:nvSpPr>
        <p:spPr>
          <a:xfrm>
            <a:off x="15772494" y="52945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2" name="Shape 542"/>
          <p:cNvSpPr/>
          <p:nvPr/>
        </p:nvSpPr>
        <p:spPr>
          <a:xfrm>
            <a:off x="15797894" y="65646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3" name="Shape 543"/>
          <p:cNvSpPr/>
          <p:nvPr/>
        </p:nvSpPr>
        <p:spPr>
          <a:xfrm flipV="1">
            <a:off x="15752706" y="5383330"/>
            <a:ext cx="1029140" cy="107188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4" name="Shape 544"/>
          <p:cNvSpPr/>
          <p:nvPr/>
        </p:nvSpPr>
        <p:spPr>
          <a:xfrm>
            <a:off x="18151020"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5" name="Shape 545"/>
          <p:cNvSpPr/>
          <p:nvPr/>
        </p:nvSpPr>
        <p:spPr>
          <a:xfrm>
            <a:off x="18151020" y="6388100"/>
            <a:ext cx="330201" cy="330200"/>
          </a:xfrm>
          <a:prstGeom prst="ellipse">
            <a:avLst/>
          </a:prstGeom>
          <a:solidFill>
            <a:srgbClr val="FFA19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6" name="Shape 546"/>
          <p:cNvSpPr/>
          <p:nvPr/>
        </p:nvSpPr>
        <p:spPr>
          <a:xfrm>
            <a:off x="19421020" y="51181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7" name="Shape 547"/>
          <p:cNvSpPr/>
          <p:nvPr/>
        </p:nvSpPr>
        <p:spPr>
          <a:xfrm>
            <a:off x="19408320"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8" name="Shape 548"/>
          <p:cNvSpPr/>
          <p:nvPr/>
        </p:nvSpPr>
        <p:spPr>
          <a:xfrm>
            <a:off x="18443122" y="52945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49" name="Shape 549"/>
          <p:cNvSpPr/>
          <p:nvPr/>
        </p:nvSpPr>
        <p:spPr>
          <a:xfrm>
            <a:off x="18468522" y="6564608"/>
            <a:ext cx="939797"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0" name="Shape 550"/>
          <p:cNvSpPr/>
          <p:nvPr/>
        </p:nvSpPr>
        <p:spPr>
          <a:xfrm flipH="1">
            <a:off x="18420707" y="5407770"/>
            <a:ext cx="1059015" cy="1029834"/>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1" name="Shape 551"/>
          <p:cNvSpPr/>
          <p:nvPr/>
        </p:nvSpPr>
        <p:spPr>
          <a:xfrm>
            <a:off x="7468506"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2" name="Shape 552"/>
          <p:cNvSpPr/>
          <p:nvPr/>
        </p:nvSpPr>
        <p:spPr>
          <a:xfrm>
            <a:off x="7468506" y="6388100"/>
            <a:ext cx="330201" cy="330200"/>
          </a:xfrm>
          <a:prstGeom prst="ellipse">
            <a:avLst/>
          </a:prstGeom>
          <a:solidFill>
            <a:srgbClr val="EE7E72"/>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3" name="Shape 553"/>
          <p:cNvSpPr/>
          <p:nvPr/>
        </p:nvSpPr>
        <p:spPr>
          <a:xfrm>
            <a:off x="8738506" y="511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4" name="Shape 554"/>
          <p:cNvSpPr/>
          <p:nvPr/>
        </p:nvSpPr>
        <p:spPr>
          <a:xfrm>
            <a:off x="8725806" y="6388100"/>
            <a:ext cx="330201" cy="330200"/>
          </a:xfrm>
          <a:prstGeom prst="ellipse">
            <a:avLst/>
          </a:prstGeom>
          <a:solidFill>
            <a:srgbClr val="FFB9B3"/>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5" name="Shape 555"/>
          <p:cNvSpPr/>
          <p:nvPr/>
        </p:nvSpPr>
        <p:spPr>
          <a:xfrm>
            <a:off x="7773367" y="5275566"/>
            <a:ext cx="965493"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6" name="Shape 556"/>
          <p:cNvSpPr/>
          <p:nvPr/>
        </p:nvSpPr>
        <p:spPr>
          <a:xfrm flipH="1">
            <a:off x="7793195" y="6572956"/>
            <a:ext cx="934110" cy="1077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7" name="Shape 557"/>
          <p:cNvSpPr/>
          <p:nvPr/>
        </p:nvSpPr>
        <p:spPr>
          <a:xfrm>
            <a:off x="10139135"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8" name="Shape 558"/>
          <p:cNvSpPr/>
          <p:nvPr/>
        </p:nvSpPr>
        <p:spPr>
          <a:xfrm>
            <a:off x="10139135" y="6388100"/>
            <a:ext cx="330201" cy="330200"/>
          </a:xfrm>
          <a:prstGeom prst="ellipse">
            <a:avLst/>
          </a:prstGeom>
          <a:solidFill>
            <a:srgbClr val="F0301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9" name="Shape 559"/>
          <p:cNvSpPr/>
          <p:nvPr/>
        </p:nvSpPr>
        <p:spPr>
          <a:xfrm>
            <a:off x="11409135" y="511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0" name="Shape 560"/>
          <p:cNvSpPr/>
          <p:nvPr/>
        </p:nvSpPr>
        <p:spPr>
          <a:xfrm>
            <a:off x="11396435" y="6388100"/>
            <a:ext cx="330201" cy="330200"/>
          </a:xfrm>
          <a:prstGeom prst="ellipse">
            <a:avLst/>
          </a:prstGeom>
          <a:solidFill>
            <a:srgbClr val="FFB9B3"/>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1" name="Shape 561"/>
          <p:cNvSpPr/>
          <p:nvPr/>
        </p:nvSpPr>
        <p:spPr>
          <a:xfrm>
            <a:off x="10443995" y="5275566"/>
            <a:ext cx="965493"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2" name="Shape 562"/>
          <p:cNvSpPr/>
          <p:nvPr/>
        </p:nvSpPr>
        <p:spPr>
          <a:xfrm>
            <a:off x="10456637" y="6564608"/>
            <a:ext cx="939797" cy="2584"/>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3" name="Shape 563"/>
          <p:cNvSpPr/>
          <p:nvPr/>
        </p:nvSpPr>
        <p:spPr>
          <a:xfrm>
            <a:off x="20821650" y="51181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4" name="Shape 564"/>
          <p:cNvSpPr/>
          <p:nvPr/>
        </p:nvSpPr>
        <p:spPr>
          <a:xfrm>
            <a:off x="20821650" y="6388100"/>
            <a:ext cx="330200" cy="330200"/>
          </a:xfrm>
          <a:prstGeom prst="ellipse">
            <a:avLst/>
          </a:prstGeom>
          <a:solidFill>
            <a:srgbClr val="FFAFA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5" name="Shape 565"/>
          <p:cNvSpPr/>
          <p:nvPr/>
        </p:nvSpPr>
        <p:spPr>
          <a:xfrm>
            <a:off x="22091650" y="5118100"/>
            <a:ext cx="330200" cy="330200"/>
          </a:xfrm>
          <a:prstGeom prst="ellipse">
            <a:avLst/>
          </a:prstGeom>
          <a:solidFill>
            <a:srgbClr val="FF756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6" name="Shape 566"/>
          <p:cNvSpPr/>
          <p:nvPr/>
        </p:nvSpPr>
        <p:spPr>
          <a:xfrm>
            <a:off x="22078950" y="63881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7" name="Shape 567"/>
          <p:cNvSpPr/>
          <p:nvPr/>
        </p:nvSpPr>
        <p:spPr>
          <a:xfrm>
            <a:off x="21113751" y="52945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8" name="Shape 568"/>
          <p:cNvSpPr/>
          <p:nvPr/>
        </p:nvSpPr>
        <p:spPr>
          <a:xfrm>
            <a:off x="21139151" y="65646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9" name="Shape 569"/>
          <p:cNvSpPr/>
          <p:nvPr/>
        </p:nvSpPr>
        <p:spPr>
          <a:xfrm flipH="1">
            <a:off x="21094234" y="5403283"/>
            <a:ext cx="1059015" cy="102983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70" name="Shape 570"/>
          <p:cNvSpPr/>
          <p:nvPr/>
        </p:nvSpPr>
        <p:spPr>
          <a:xfrm flipH="1">
            <a:off x="20987340" y="5420958"/>
            <a:ext cx="12113" cy="97984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573" name="Group 573"/>
          <p:cNvGrpSpPr/>
          <p:nvPr/>
        </p:nvGrpSpPr>
        <p:grpSpPr>
          <a:xfrm>
            <a:off x="8173288" y="6406923"/>
            <a:ext cx="317501" cy="362177"/>
            <a:chOff x="0" y="0"/>
            <a:chExt cx="317499" cy="362176"/>
          </a:xfrm>
        </p:grpSpPr>
        <p:sp>
          <p:nvSpPr>
            <p:cNvPr id="571" name="Shape 571"/>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2" name="Shape 572"/>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576" name="Group 576"/>
          <p:cNvGrpSpPr/>
          <p:nvPr/>
        </p:nvGrpSpPr>
        <p:grpSpPr>
          <a:xfrm>
            <a:off x="10737849" y="6400800"/>
            <a:ext cx="317501" cy="362177"/>
            <a:chOff x="0" y="0"/>
            <a:chExt cx="317499" cy="362176"/>
          </a:xfrm>
        </p:grpSpPr>
        <p:sp>
          <p:nvSpPr>
            <p:cNvPr id="574" name="Shape 574"/>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5" name="Shape 575"/>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579" name="Group 579"/>
          <p:cNvGrpSpPr/>
          <p:nvPr/>
        </p:nvGrpSpPr>
        <p:grpSpPr>
          <a:xfrm rot="18222001">
            <a:off x="18815049" y="5740400"/>
            <a:ext cx="317501" cy="362177"/>
            <a:chOff x="0" y="0"/>
            <a:chExt cx="317499" cy="362176"/>
          </a:xfrm>
        </p:grpSpPr>
        <p:sp>
          <p:nvSpPr>
            <p:cNvPr id="577" name="Shape 577"/>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8" name="Shape 578"/>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txBox="1">
            <a:spLocks noGrp="1"/>
          </p:cNvSpPr>
          <p:nvPr>
            <p:ph type="title"/>
          </p:nvPr>
        </p:nvSpPr>
        <p:spPr>
          <a:prstGeom prst="rect">
            <a:avLst/>
          </a:prstGeom>
        </p:spPr>
        <p:txBody>
          <a:bodyPr/>
          <a:lstStyle>
            <a:lvl1pPr>
              <a:defRPr sz="10000"/>
            </a:lvl1pPr>
          </a:lstStyle>
          <a:p>
            <a:r>
              <a:t>Aggregating Hierarchies</a:t>
            </a:r>
          </a:p>
        </p:txBody>
      </p:sp>
      <p:grpSp>
        <p:nvGrpSpPr>
          <p:cNvPr id="645" name="Group 645"/>
          <p:cNvGrpSpPr/>
          <p:nvPr/>
        </p:nvGrpSpPr>
        <p:grpSpPr>
          <a:xfrm>
            <a:off x="2127250" y="5118100"/>
            <a:ext cx="20294600" cy="1651001"/>
            <a:chOff x="0" y="0"/>
            <a:chExt cx="20294600" cy="1651000"/>
          </a:xfrm>
        </p:grpSpPr>
        <p:sp>
          <p:nvSpPr>
            <p:cNvPr id="584" name="Shape 584"/>
            <p:cNvSpPr/>
            <p:nvPr/>
          </p:nvSpPr>
          <p:spPr>
            <a:xfrm>
              <a:off x="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85" name="Shape 585"/>
            <p:cNvSpPr/>
            <p:nvPr/>
          </p:nvSpPr>
          <p:spPr>
            <a:xfrm>
              <a:off x="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86" name="Shape 586"/>
            <p:cNvSpPr/>
            <p:nvPr/>
          </p:nvSpPr>
          <p:spPr>
            <a:xfrm>
              <a:off x="1270000" y="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87" name="Shape 587"/>
            <p:cNvSpPr/>
            <p:nvPr/>
          </p:nvSpPr>
          <p:spPr>
            <a:xfrm>
              <a:off x="125730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88" name="Shape 588"/>
            <p:cNvSpPr/>
            <p:nvPr/>
          </p:nvSpPr>
          <p:spPr>
            <a:xfrm>
              <a:off x="314650" y="170436"/>
              <a:ext cx="952827" cy="25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89" name="Shape 589"/>
            <p:cNvSpPr/>
            <p:nvPr/>
          </p:nvSpPr>
          <p:spPr>
            <a:xfrm>
              <a:off x="2670628"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0" name="Shape 590"/>
            <p:cNvSpPr/>
            <p:nvPr/>
          </p:nvSpPr>
          <p:spPr>
            <a:xfrm>
              <a:off x="2670628" y="127000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1" name="Shape 591"/>
            <p:cNvSpPr/>
            <p:nvPr/>
          </p:nvSpPr>
          <p:spPr>
            <a:xfrm>
              <a:off x="3940628"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2" name="Shape 592"/>
            <p:cNvSpPr/>
            <p:nvPr/>
          </p:nvSpPr>
          <p:spPr>
            <a:xfrm>
              <a:off x="3927928"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3" name="Shape 593"/>
            <p:cNvSpPr/>
            <p:nvPr/>
          </p:nvSpPr>
          <p:spPr>
            <a:xfrm>
              <a:off x="2975464" y="163782"/>
              <a:ext cx="965492"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4" name="Shape 594"/>
            <p:cNvSpPr/>
            <p:nvPr/>
          </p:nvSpPr>
          <p:spPr>
            <a:xfrm>
              <a:off x="2993907" y="1441450"/>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5" name="Shape 595"/>
            <p:cNvSpPr/>
            <p:nvPr/>
          </p:nvSpPr>
          <p:spPr>
            <a:xfrm>
              <a:off x="10682514"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6" name="Shape 596"/>
            <p:cNvSpPr/>
            <p:nvPr/>
          </p:nvSpPr>
          <p:spPr>
            <a:xfrm>
              <a:off x="10682514" y="1270000"/>
              <a:ext cx="330201"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7" name="Shape 597"/>
            <p:cNvSpPr/>
            <p:nvPr/>
          </p:nvSpPr>
          <p:spPr>
            <a:xfrm>
              <a:off x="11952514"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8" name="Shape 598"/>
            <p:cNvSpPr/>
            <p:nvPr/>
          </p:nvSpPr>
          <p:spPr>
            <a:xfrm>
              <a:off x="11939814"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9" name="Shape 599"/>
            <p:cNvSpPr/>
            <p:nvPr/>
          </p:nvSpPr>
          <p:spPr>
            <a:xfrm>
              <a:off x="10974616" y="176448"/>
              <a:ext cx="990599" cy="25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0" name="Shape 600"/>
            <p:cNvSpPr/>
            <p:nvPr/>
          </p:nvSpPr>
          <p:spPr>
            <a:xfrm>
              <a:off x="11000016"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1" name="Shape 601"/>
            <p:cNvSpPr/>
            <p:nvPr/>
          </p:nvSpPr>
          <p:spPr>
            <a:xfrm flipH="1">
              <a:off x="10970017" y="273173"/>
              <a:ext cx="1045516" cy="1055917"/>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2" name="Shape 602"/>
            <p:cNvSpPr/>
            <p:nvPr/>
          </p:nvSpPr>
          <p:spPr>
            <a:xfrm>
              <a:off x="13353143"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3" name="Shape 603"/>
            <p:cNvSpPr/>
            <p:nvPr/>
          </p:nvSpPr>
          <p:spPr>
            <a:xfrm>
              <a:off x="13353143" y="127000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4" name="Shape 604"/>
            <p:cNvSpPr/>
            <p:nvPr/>
          </p:nvSpPr>
          <p:spPr>
            <a:xfrm>
              <a:off x="14623143" y="0"/>
              <a:ext cx="330201" cy="330200"/>
            </a:xfrm>
            <a:prstGeom prst="ellipse">
              <a:avLst/>
            </a:prstGeom>
            <a:solidFill>
              <a:srgbClr val="FF958C"/>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5" name="Shape 605"/>
            <p:cNvSpPr/>
            <p:nvPr/>
          </p:nvSpPr>
          <p:spPr>
            <a:xfrm>
              <a:off x="14610443"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6" name="Shape 606"/>
            <p:cNvSpPr/>
            <p:nvPr/>
          </p:nvSpPr>
          <p:spPr>
            <a:xfrm>
              <a:off x="13645244"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7" name="Shape 607"/>
            <p:cNvSpPr/>
            <p:nvPr/>
          </p:nvSpPr>
          <p:spPr>
            <a:xfrm>
              <a:off x="13670644"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8" name="Shape 608"/>
            <p:cNvSpPr/>
            <p:nvPr/>
          </p:nvSpPr>
          <p:spPr>
            <a:xfrm flipV="1">
              <a:off x="13625456" y="265230"/>
              <a:ext cx="1029140" cy="107188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9" name="Shape 609"/>
            <p:cNvSpPr/>
            <p:nvPr/>
          </p:nvSpPr>
          <p:spPr>
            <a:xfrm>
              <a:off x="16023770"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0" name="Shape 610"/>
            <p:cNvSpPr/>
            <p:nvPr/>
          </p:nvSpPr>
          <p:spPr>
            <a:xfrm>
              <a:off x="16023770" y="1270000"/>
              <a:ext cx="330201" cy="330200"/>
            </a:xfrm>
            <a:prstGeom prst="ellipse">
              <a:avLst/>
            </a:prstGeom>
            <a:solidFill>
              <a:srgbClr val="FFA19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1" name="Shape 611"/>
            <p:cNvSpPr/>
            <p:nvPr/>
          </p:nvSpPr>
          <p:spPr>
            <a:xfrm>
              <a:off x="17293770"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2" name="Shape 612"/>
            <p:cNvSpPr/>
            <p:nvPr/>
          </p:nvSpPr>
          <p:spPr>
            <a:xfrm>
              <a:off x="17281070"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3" name="Shape 613"/>
            <p:cNvSpPr/>
            <p:nvPr/>
          </p:nvSpPr>
          <p:spPr>
            <a:xfrm>
              <a:off x="16315872"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4" name="Shape 614"/>
            <p:cNvSpPr/>
            <p:nvPr/>
          </p:nvSpPr>
          <p:spPr>
            <a:xfrm>
              <a:off x="16341272"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5" name="Shape 615"/>
            <p:cNvSpPr/>
            <p:nvPr/>
          </p:nvSpPr>
          <p:spPr>
            <a:xfrm flipH="1">
              <a:off x="16293457" y="289670"/>
              <a:ext cx="1059015" cy="102983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6" name="Shape 616"/>
            <p:cNvSpPr/>
            <p:nvPr/>
          </p:nvSpPr>
          <p:spPr>
            <a:xfrm>
              <a:off x="5341257"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7" name="Shape 617"/>
            <p:cNvSpPr/>
            <p:nvPr/>
          </p:nvSpPr>
          <p:spPr>
            <a:xfrm>
              <a:off x="5341257" y="1270000"/>
              <a:ext cx="330201" cy="330200"/>
            </a:xfrm>
            <a:prstGeom prst="ellipse">
              <a:avLst/>
            </a:prstGeom>
            <a:solidFill>
              <a:srgbClr val="EE7E72"/>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8" name="Shape 618"/>
            <p:cNvSpPr/>
            <p:nvPr/>
          </p:nvSpPr>
          <p:spPr>
            <a:xfrm>
              <a:off x="6611256"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9" name="Shape 619"/>
            <p:cNvSpPr/>
            <p:nvPr/>
          </p:nvSpPr>
          <p:spPr>
            <a:xfrm>
              <a:off x="6598556"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0" name="Shape 620"/>
            <p:cNvSpPr/>
            <p:nvPr/>
          </p:nvSpPr>
          <p:spPr>
            <a:xfrm>
              <a:off x="5646117"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1" name="Shape 621"/>
            <p:cNvSpPr/>
            <p:nvPr/>
          </p:nvSpPr>
          <p:spPr>
            <a:xfrm flipH="1">
              <a:off x="5665945" y="1454856"/>
              <a:ext cx="934110" cy="1077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2" name="Shape 622"/>
            <p:cNvSpPr/>
            <p:nvPr/>
          </p:nvSpPr>
          <p:spPr>
            <a:xfrm>
              <a:off x="8011885"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3" name="Shape 623"/>
            <p:cNvSpPr/>
            <p:nvPr/>
          </p:nvSpPr>
          <p:spPr>
            <a:xfrm>
              <a:off x="8011885" y="1270000"/>
              <a:ext cx="330201" cy="330200"/>
            </a:xfrm>
            <a:prstGeom prst="ellipse">
              <a:avLst/>
            </a:prstGeom>
            <a:solidFill>
              <a:srgbClr val="F0301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4" name="Shape 624"/>
            <p:cNvSpPr/>
            <p:nvPr/>
          </p:nvSpPr>
          <p:spPr>
            <a:xfrm>
              <a:off x="9281885"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5" name="Shape 625"/>
            <p:cNvSpPr/>
            <p:nvPr/>
          </p:nvSpPr>
          <p:spPr>
            <a:xfrm>
              <a:off x="9269185"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6" name="Shape 626"/>
            <p:cNvSpPr/>
            <p:nvPr/>
          </p:nvSpPr>
          <p:spPr>
            <a:xfrm>
              <a:off x="8316745"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7" name="Shape 627"/>
            <p:cNvSpPr/>
            <p:nvPr/>
          </p:nvSpPr>
          <p:spPr>
            <a:xfrm>
              <a:off x="8329387" y="1446508"/>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8" name="Shape 628"/>
            <p:cNvSpPr/>
            <p:nvPr/>
          </p:nvSpPr>
          <p:spPr>
            <a:xfrm>
              <a:off x="1869440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29" name="Shape 629"/>
            <p:cNvSpPr/>
            <p:nvPr/>
          </p:nvSpPr>
          <p:spPr>
            <a:xfrm>
              <a:off x="18694400" y="1270000"/>
              <a:ext cx="330200" cy="330200"/>
            </a:xfrm>
            <a:prstGeom prst="ellipse">
              <a:avLst/>
            </a:prstGeom>
            <a:solidFill>
              <a:srgbClr val="FFAFA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30" name="Shape 630"/>
            <p:cNvSpPr/>
            <p:nvPr/>
          </p:nvSpPr>
          <p:spPr>
            <a:xfrm>
              <a:off x="19964400" y="0"/>
              <a:ext cx="330200" cy="330200"/>
            </a:xfrm>
            <a:prstGeom prst="ellipse">
              <a:avLst/>
            </a:prstGeom>
            <a:solidFill>
              <a:srgbClr val="FF756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31" name="Shape 631"/>
            <p:cNvSpPr/>
            <p:nvPr/>
          </p:nvSpPr>
          <p:spPr>
            <a:xfrm>
              <a:off x="19951700" y="127000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32" name="Shape 632"/>
            <p:cNvSpPr/>
            <p:nvPr/>
          </p:nvSpPr>
          <p:spPr>
            <a:xfrm>
              <a:off x="18986501"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33" name="Shape 633"/>
            <p:cNvSpPr/>
            <p:nvPr/>
          </p:nvSpPr>
          <p:spPr>
            <a:xfrm>
              <a:off x="19011901"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34" name="Shape 634"/>
            <p:cNvSpPr/>
            <p:nvPr/>
          </p:nvSpPr>
          <p:spPr>
            <a:xfrm flipH="1">
              <a:off x="18966984" y="285183"/>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35" name="Shape 635"/>
            <p:cNvSpPr/>
            <p:nvPr/>
          </p:nvSpPr>
          <p:spPr>
            <a:xfrm flipH="1">
              <a:off x="18860090" y="302858"/>
              <a:ext cx="12113" cy="97984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638" name="Group 638"/>
            <p:cNvGrpSpPr/>
            <p:nvPr/>
          </p:nvGrpSpPr>
          <p:grpSpPr>
            <a:xfrm>
              <a:off x="6046038" y="1288823"/>
              <a:ext cx="317501" cy="362178"/>
              <a:chOff x="0" y="0"/>
              <a:chExt cx="317499" cy="362176"/>
            </a:xfrm>
          </p:grpSpPr>
          <p:sp>
            <p:nvSpPr>
              <p:cNvPr id="636" name="Shape 636"/>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37" name="Shape 637"/>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641" name="Group 641"/>
            <p:cNvGrpSpPr/>
            <p:nvPr/>
          </p:nvGrpSpPr>
          <p:grpSpPr>
            <a:xfrm>
              <a:off x="8610599" y="1282700"/>
              <a:ext cx="317501" cy="362177"/>
              <a:chOff x="0" y="0"/>
              <a:chExt cx="317499" cy="362176"/>
            </a:xfrm>
          </p:grpSpPr>
          <p:sp>
            <p:nvSpPr>
              <p:cNvPr id="639" name="Shape 639"/>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40" name="Shape 640"/>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644" name="Group 644"/>
            <p:cNvGrpSpPr/>
            <p:nvPr/>
          </p:nvGrpSpPr>
          <p:grpSpPr>
            <a:xfrm rot="18222001">
              <a:off x="16687799" y="622300"/>
              <a:ext cx="317501" cy="362177"/>
              <a:chOff x="0" y="0"/>
              <a:chExt cx="317499" cy="362176"/>
            </a:xfrm>
          </p:grpSpPr>
          <p:sp>
            <p:nvSpPr>
              <p:cNvPr id="642" name="Shape 642"/>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43" name="Shape 643"/>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646" name="Shape 646"/>
          <p:cNvSpPr/>
          <p:nvPr/>
        </p:nvSpPr>
        <p:spPr>
          <a:xfrm>
            <a:off x="728707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47" name="Shape 647"/>
          <p:cNvSpPr/>
          <p:nvPr/>
        </p:nvSpPr>
        <p:spPr>
          <a:xfrm>
            <a:off x="728707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48" name="Shape 648"/>
          <p:cNvSpPr/>
          <p:nvPr/>
        </p:nvSpPr>
        <p:spPr>
          <a:xfrm>
            <a:off x="855707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49" name="Shape 649"/>
          <p:cNvSpPr/>
          <p:nvPr/>
        </p:nvSpPr>
        <p:spPr>
          <a:xfrm>
            <a:off x="854437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50" name="Shape 650"/>
          <p:cNvSpPr/>
          <p:nvPr/>
        </p:nvSpPr>
        <p:spPr>
          <a:xfrm>
            <a:off x="7591914" y="94220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51" name="Shape 651"/>
          <p:cNvSpPr/>
          <p:nvPr/>
        </p:nvSpPr>
        <p:spPr>
          <a:xfrm>
            <a:off x="7610357" y="10699750"/>
            <a:ext cx="939797" cy="258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656" name="Group 656"/>
          <p:cNvGrpSpPr/>
          <p:nvPr/>
        </p:nvGrpSpPr>
        <p:grpSpPr>
          <a:xfrm>
            <a:off x="5447557" y="7273404"/>
            <a:ext cx="5253905" cy="1480592"/>
            <a:chOff x="0" y="0"/>
            <a:chExt cx="5253903" cy="1480590"/>
          </a:xfrm>
        </p:grpSpPr>
        <p:sp>
          <p:nvSpPr>
            <p:cNvPr id="652" name="Shape 652"/>
            <p:cNvSpPr/>
            <p:nvPr/>
          </p:nvSpPr>
          <p:spPr>
            <a:xfrm>
              <a:off x="0" y="735869"/>
              <a:ext cx="5253904"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53" name="Shape 653"/>
            <p:cNvSpPr/>
            <p:nvPr/>
          </p:nvSpPr>
          <p:spPr>
            <a:xfrm flipV="1">
              <a:off x="13316" y="-1"/>
              <a:ext cx="1" cy="74053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54" name="Shape 654"/>
            <p:cNvSpPr/>
            <p:nvPr/>
          </p:nvSpPr>
          <p:spPr>
            <a:xfrm flipV="1">
              <a:off x="5244820" y="-1"/>
              <a:ext cx="1" cy="74053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55" name="Shape 655"/>
            <p:cNvSpPr/>
            <p:nvPr/>
          </p:nvSpPr>
          <p:spPr>
            <a:xfrm flipV="1">
              <a:off x="2626952" y="740055"/>
              <a:ext cx="1" cy="740536"/>
            </a:xfrm>
            <a:prstGeom prst="line">
              <a:avLst/>
            </a:prstGeom>
            <a:noFill/>
            <a:ln w="25400" cap="flat">
              <a:solidFill>
                <a:srgbClr val="000000"/>
              </a:solidFill>
              <a:prstDash val="solid"/>
              <a:miter lim="400000"/>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txBox="1">
            <a:spLocks noGrp="1"/>
          </p:cNvSpPr>
          <p:nvPr>
            <p:ph type="title"/>
          </p:nvPr>
        </p:nvSpPr>
        <p:spPr>
          <a:prstGeom prst="rect">
            <a:avLst/>
          </a:prstGeom>
        </p:spPr>
        <p:txBody>
          <a:bodyPr/>
          <a:lstStyle>
            <a:lvl1pPr>
              <a:defRPr sz="10000"/>
            </a:lvl1pPr>
          </a:lstStyle>
          <a:p>
            <a:r>
              <a:t>Aggregating Hierarchies</a:t>
            </a:r>
          </a:p>
        </p:txBody>
      </p:sp>
      <p:grpSp>
        <p:nvGrpSpPr>
          <p:cNvPr id="722" name="Group 722"/>
          <p:cNvGrpSpPr/>
          <p:nvPr/>
        </p:nvGrpSpPr>
        <p:grpSpPr>
          <a:xfrm>
            <a:off x="2044700" y="5118100"/>
            <a:ext cx="20294600" cy="1651001"/>
            <a:chOff x="0" y="0"/>
            <a:chExt cx="20294600" cy="1651000"/>
          </a:xfrm>
        </p:grpSpPr>
        <p:sp>
          <p:nvSpPr>
            <p:cNvPr id="661" name="Shape 661"/>
            <p:cNvSpPr/>
            <p:nvPr/>
          </p:nvSpPr>
          <p:spPr>
            <a:xfrm>
              <a:off x="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2" name="Shape 662"/>
            <p:cNvSpPr/>
            <p:nvPr/>
          </p:nvSpPr>
          <p:spPr>
            <a:xfrm>
              <a:off x="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3" name="Shape 663"/>
            <p:cNvSpPr/>
            <p:nvPr/>
          </p:nvSpPr>
          <p:spPr>
            <a:xfrm>
              <a:off x="1270000" y="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4" name="Shape 664"/>
            <p:cNvSpPr/>
            <p:nvPr/>
          </p:nvSpPr>
          <p:spPr>
            <a:xfrm>
              <a:off x="125730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5" name="Shape 665"/>
            <p:cNvSpPr/>
            <p:nvPr/>
          </p:nvSpPr>
          <p:spPr>
            <a:xfrm>
              <a:off x="314650" y="170436"/>
              <a:ext cx="952827" cy="25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6" name="Shape 666"/>
            <p:cNvSpPr/>
            <p:nvPr/>
          </p:nvSpPr>
          <p:spPr>
            <a:xfrm>
              <a:off x="2670628"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7" name="Shape 667"/>
            <p:cNvSpPr/>
            <p:nvPr/>
          </p:nvSpPr>
          <p:spPr>
            <a:xfrm>
              <a:off x="2670628" y="127000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8" name="Shape 668"/>
            <p:cNvSpPr/>
            <p:nvPr/>
          </p:nvSpPr>
          <p:spPr>
            <a:xfrm>
              <a:off x="3940628"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69" name="Shape 669"/>
            <p:cNvSpPr/>
            <p:nvPr/>
          </p:nvSpPr>
          <p:spPr>
            <a:xfrm>
              <a:off x="3927928"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0" name="Shape 670"/>
            <p:cNvSpPr/>
            <p:nvPr/>
          </p:nvSpPr>
          <p:spPr>
            <a:xfrm>
              <a:off x="2975464" y="163782"/>
              <a:ext cx="965492"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1" name="Shape 671"/>
            <p:cNvSpPr/>
            <p:nvPr/>
          </p:nvSpPr>
          <p:spPr>
            <a:xfrm>
              <a:off x="2993907" y="1441450"/>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2" name="Shape 672"/>
            <p:cNvSpPr/>
            <p:nvPr/>
          </p:nvSpPr>
          <p:spPr>
            <a:xfrm>
              <a:off x="10682514"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3" name="Shape 673"/>
            <p:cNvSpPr/>
            <p:nvPr/>
          </p:nvSpPr>
          <p:spPr>
            <a:xfrm>
              <a:off x="10682514" y="1270000"/>
              <a:ext cx="330201"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4" name="Shape 674"/>
            <p:cNvSpPr/>
            <p:nvPr/>
          </p:nvSpPr>
          <p:spPr>
            <a:xfrm>
              <a:off x="11952514"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5" name="Shape 675"/>
            <p:cNvSpPr/>
            <p:nvPr/>
          </p:nvSpPr>
          <p:spPr>
            <a:xfrm>
              <a:off x="11939814"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6" name="Shape 676"/>
            <p:cNvSpPr/>
            <p:nvPr/>
          </p:nvSpPr>
          <p:spPr>
            <a:xfrm>
              <a:off x="10974616" y="176448"/>
              <a:ext cx="990599" cy="25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7" name="Shape 677"/>
            <p:cNvSpPr/>
            <p:nvPr/>
          </p:nvSpPr>
          <p:spPr>
            <a:xfrm>
              <a:off x="11000016"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8" name="Shape 678"/>
            <p:cNvSpPr/>
            <p:nvPr/>
          </p:nvSpPr>
          <p:spPr>
            <a:xfrm flipH="1">
              <a:off x="10970017" y="273173"/>
              <a:ext cx="1045516" cy="1055917"/>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9" name="Shape 679"/>
            <p:cNvSpPr/>
            <p:nvPr/>
          </p:nvSpPr>
          <p:spPr>
            <a:xfrm>
              <a:off x="13353143"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0" name="Shape 680"/>
            <p:cNvSpPr/>
            <p:nvPr/>
          </p:nvSpPr>
          <p:spPr>
            <a:xfrm>
              <a:off x="13353143" y="127000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1" name="Shape 681"/>
            <p:cNvSpPr/>
            <p:nvPr/>
          </p:nvSpPr>
          <p:spPr>
            <a:xfrm>
              <a:off x="14623143" y="0"/>
              <a:ext cx="330201" cy="330200"/>
            </a:xfrm>
            <a:prstGeom prst="ellipse">
              <a:avLst/>
            </a:prstGeom>
            <a:solidFill>
              <a:srgbClr val="FF958C"/>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2" name="Shape 682"/>
            <p:cNvSpPr/>
            <p:nvPr/>
          </p:nvSpPr>
          <p:spPr>
            <a:xfrm>
              <a:off x="14610443"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3" name="Shape 683"/>
            <p:cNvSpPr/>
            <p:nvPr/>
          </p:nvSpPr>
          <p:spPr>
            <a:xfrm>
              <a:off x="13645244"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4" name="Shape 684"/>
            <p:cNvSpPr/>
            <p:nvPr/>
          </p:nvSpPr>
          <p:spPr>
            <a:xfrm>
              <a:off x="13670644"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5" name="Shape 685"/>
            <p:cNvSpPr/>
            <p:nvPr/>
          </p:nvSpPr>
          <p:spPr>
            <a:xfrm flipV="1">
              <a:off x="13625456" y="265230"/>
              <a:ext cx="1029140" cy="107188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6" name="Shape 686"/>
            <p:cNvSpPr/>
            <p:nvPr/>
          </p:nvSpPr>
          <p:spPr>
            <a:xfrm>
              <a:off x="16023770"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7" name="Shape 687"/>
            <p:cNvSpPr/>
            <p:nvPr/>
          </p:nvSpPr>
          <p:spPr>
            <a:xfrm>
              <a:off x="16023770" y="1270000"/>
              <a:ext cx="330201" cy="330200"/>
            </a:xfrm>
            <a:prstGeom prst="ellipse">
              <a:avLst/>
            </a:prstGeom>
            <a:solidFill>
              <a:srgbClr val="FFA19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8" name="Shape 688"/>
            <p:cNvSpPr/>
            <p:nvPr/>
          </p:nvSpPr>
          <p:spPr>
            <a:xfrm>
              <a:off x="17293770"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9" name="Shape 689"/>
            <p:cNvSpPr/>
            <p:nvPr/>
          </p:nvSpPr>
          <p:spPr>
            <a:xfrm>
              <a:off x="17281070"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0" name="Shape 690"/>
            <p:cNvSpPr/>
            <p:nvPr/>
          </p:nvSpPr>
          <p:spPr>
            <a:xfrm>
              <a:off x="16315872"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1" name="Shape 691"/>
            <p:cNvSpPr/>
            <p:nvPr/>
          </p:nvSpPr>
          <p:spPr>
            <a:xfrm>
              <a:off x="16341272"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2" name="Shape 692"/>
            <p:cNvSpPr/>
            <p:nvPr/>
          </p:nvSpPr>
          <p:spPr>
            <a:xfrm flipH="1">
              <a:off x="16293457" y="289670"/>
              <a:ext cx="1059015" cy="102983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3" name="Shape 693"/>
            <p:cNvSpPr/>
            <p:nvPr/>
          </p:nvSpPr>
          <p:spPr>
            <a:xfrm>
              <a:off x="5341257"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4" name="Shape 694"/>
            <p:cNvSpPr/>
            <p:nvPr/>
          </p:nvSpPr>
          <p:spPr>
            <a:xfrm>
              <a:off x="5341257" y="1270000"/>
              <a:ext cx="330201" cy="330200"/>
            </a:xfrm>
            <a:prstGeom prst="ellipse">
              <a:avLst/>
            </a:prstGeom>
            <a:solidFill>
              <a:srgbClr val="EE7E72"/>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5" name="Shape 695"/>
            <p:cNvSpPr/>
            <p:nvPr/>
          </p:nvSpPr>
          <p:spPr>
            <a:xfrm>
              <a:off x="6611256"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6" name="Shape 696"/>
            <p:cNvSpPr/>
            <p:nvPr/>
          </p:nvSpPr>
          <p:spPr>
            <a:xfrm>
              <a:off x="6598556"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7" name="Shape 697"/>
            <p:cNvSpPr/>
            <p:nvPr/>
          </p:nvSpPr>
          <p:spPr>
            <a:xfrm>
              <a:off x="5646117"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8" name="Shape 698"/>
            <p:cNvSpPr/>
            <p:nvPr/>
          </p:nvSpPr>
          <p:spPr>
            <a:xfrm flipH="1">
              <a:off x="5665945" y="1454856"/>
              <a:ext cx="934110" cy="1077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9" name="Shape 699"/>
            <p:cNvSpPr/>
            <p:nvPr/>
          </p:nvSpPr>
          <p:spPr>
            <a:xfrm>
              <a:off x="8011885"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0" name="Shape 700"/>
            <p:cNvSpPr/>
            <p:nvPr/>
          </p:nvSpPr>
          <p:spPr>
            <a:xfrm>
              <a:off x="8011885" y="1270000"/>
              <a:ext cx="330201" cy="330200"/>
            </a:xfrm>
            <a:prstGeom prst="ellipse">
              <a:avLst/>
            </a:prstGeom>
            <a:solidFill>
              <a:srgbClr val="F0301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1" name="Shape 701"/>
            <p:cNvSpPr/>
            <p:nvPr/>
          </p:nvSpPr>
          <p:spPr>
            <a:xfrm>
              <a:off x="9281885"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2" name="Shape 702"/>
            <p:cNvSpPr/>
            <p:nvPr/>
          </p:nvSpPr>
          <p:spPr>
            <a:xfrm>
              <a:off x="9269185"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3" name="Shape 703"/>
            <p:cNvSpPr/>
            <p:nvPr/>
          </p:nvSpPr>
          <p:spPr>
            <a:xfrm>
              <a:off x="8316745"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4" name="Shape 704"/>
            <p:cNvSpPr/>
            <p:nvPr/>
          </p:nvSpPr>
          <p:spPr>
            <a:xfrm>
              <a:off x="8329387" y="1446508"/>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5" name="Shape 705"/>
            <p:cNvSpPr/>
            <p:nvPr/>
          </p:nvSpPr>
          <p:spPr>
            <a:xfrm>
              <a:off x="1869440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6" name="Shape 706"/>
            <p:cNvSpPr/>
            <p:nvPr/>
          </p:nvSpPr>
          <p:spPr>
            <a:xfrm>
              <a:off x="18694400" y="1270000"/>
              <a:ext cx="330200" cy="330200"/>
            </a:xfrm>
            <a:prstGeom prst="ellipse">
              <a:avLst/>
            </a:prstGeom>
            <a:solidFill>
              <a:srgbClr val="FFAFA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7" name="Shape 707"/>
            <p:cNvSpPr/>
            <p:nvPr/>
          </p:nvSpPr>
          <p:spPr>
            <a:xfrm>
              <a:off x="19964400" y="0"/>
              <a:ext cx="330200" cy="330200"/>
            </a:xfrm>
            <a:prstGeom prst="ellipse">
              <a:avLst/>
            </a:prstGeom>
            <a:solidFill>
              <a:srgbClr val="FF756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8" name="Shape 708"/>
            <p:cNvSpPr/>
            <p:nvPr/>
          </p:nvSpPr>
          <p:spPr>
            <a:xfrm>
              <a:off x="19951700" y="127000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9" name="Shape 709"/>
            <p:cNvSpPr/>
            <p:nvPr/>
          </p:nvSpPr>
          <p:spPr>
            <a:xfrm>
              <a:off x="18986501"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0" name="Shape 710"/>
            <p:cNvSpPr/>
            <p:nvPr/>
          </p:nvSpPr>
          <p:spPr>
            <a:xfrm>
              <a:off x="19011901"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1" name="Shape 711"/>
            <p:cNvSpPr/>
            <p:nvPr/>
          </p:nvSpPr>
          <p:spPr>
            <a:xfrm flipH="1">
              <a:off x="18966984" y="285183"/>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2" name="Shape 712"/>
            <p:cNvSpPr/>
            <p:nvPr/>
          </p:nvSpPr>
          <p:spPr>
            <a:xfrm flipH="1">
              <a:off x="18860090" y="302858"/>
              <a:ext cx="12113" cy="97984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715" name="Group 715"/>
            <p:cNvGrpSpPr/>
            <p:nvPr/>
          </p:nvGrpSpPr>
          <p:grpSpPr>
            <a:xfrm>
              <a:off x="6046038" y="1288823"/>
              <a:ext cx="317501" cy="362178"/>
              <a:chOff x="0" y="0"/>
              <a:chExt cx="317499" cy="362176"/>
            </a:xfrm>
          </p:grpSpPr>
          <p:sp>
            <p:nvSpPr>
              <p:cNvPr id="713" name="Shape 713"/>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4" name="Shape 714"/>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718" name="Group 718"/>
            <p:cNvGrpSpPr/>
            <p:nvPr/>
          </p:nvGrpSpPr>
          <p:grpSpPr>
            <a:xfrm>
              <a:off x="8610599" y="1282700"/>
              <a:ext cx="317501" cy="362177"/>
              <a:chOff x="0" y="0"/>
              <a:chExt cx="317499" cy="362176"/>
            </a:xfrm>
          </p:grpSpPr>
          <p:sp>
            <p:nvSpPr>
              <p:cNvPr id="716" name="Shape 716"/>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7" name="Shape 717"/>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721" name="Group 721"/>
            <p:cNvGrpSpPr/>
            <p:nvPr/>
          </p:nvGrpSpPr>
          <p:grpSpPr>
            <a:xfrm rot="18222001">
              <a:off x="16687799" y="622300"/>
              <a:ext cx="317501" cy="362177"/>
              <a:chOff x="0" y="0"/>
              <a:chExt cx="317499" cy="362176"/>
            </a:xfrm>
          </p:grpSpPr>
          <p:sp>
            <p:nvSpPr>
              <p:cNvPr id="719" name="Shape 719"/>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0" name="Shape 720"/>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723" name="Shape 723"/>
          <p:cNvSpPr/>
          <p:nvPr/>
        </p:nvSpPr>
        <p:spPr>
          <a:xfrm>
            <a:off x="20447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4" name="Shape 724"/>
          <p:cNvSpPr/>
          <p:nvPr/>
        </p:nvSpPr>
        <p:spPr>
          <a:xfrm>
            <a:off x="20447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5" name="Shape 725"/>
          <p:cNvSpPr/>
          <p:nvPr/>
        </p:nvSpPr>
        <p:spPr>
          <a:xfrm>
            <a:off x="33147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6" name="Shape 726"/>
          <p:cNvSpPr/>
          <p:nvPr/>
        </p:nvSpPr>
        <p:spPr>
          <a:xfrm>
            <a:off x="33020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7" name="Shape 727"/>
          <p:cNvSpPr/>
          <p:nvPr/>
        </p:nvSpPr>
        <p:spPr>
          <a:xfrm>
            <a:off x="2359350" y="9428736"/>
            <a:ext cx="952827" cy="253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8" name="Shape 728"/>
          <p:cNvSpPr/>
          <p:nvPr/>
        </p:nvSpPr>
        <p:spPr>
          <a:xfrm>
            <a:off x="720452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9" name="Shape 729"/>
          <p:cNvSpPr/>
          <p:nvPr/>
        </p:nvSpPr>
        <p:spPr>
          <a:xfrm>
            <a:off x="720452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0" name="Shape 730"/>
          <p:cNvSpPr/>
          <p:nvPr/>
        </p:nvSpPr>
        <p:spPr>
          <a:xfrm>
            <a:off x="847452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1" name="Shape 731"/>
          <p:cNvSpPr/>
          <p:nvPr/>
        </p:nvSpPr>
        <p:spPr>
          <a:xfrm>
            <a:off x="846182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2" name="Shape 732"/>
          <p:cNvSpPr/>
          <p:nvPr/>
        </p:nvSpPr>
        <p:spPr>
          <a:xfrm>
            <a:off x="7509364" y="94220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3" name="Shape 733"/>
          <p:cNvSpPr/>
          <p:nvPr/>
        </p:nvSpPr>
        <p:spPr>
          <a:xfrm>
            <a:off x="7527807" y="10699750"/>
            <a:ext cx="939797" cy="258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4" name="Shape 734"/>
          <p:cNvSpPr/>
          <p:nvPr/>
        </p:nvSpPr>
        <p:spPr>
          <a:xfrm>
            <a:off x="12727214"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5" name="Shape 735"/>
          <p:cNvSpPr/>
          <p:nvPr/>
        </p:nvSpPr>
        <p:spPr>
          <a:xfrm>
            <a:off x="12727214"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6" name="Shape 736"/>
          <p:cNvSpPr/>
          <p:nvPr/>
        </p:nvSpPr>
        <p:spPr>
          <a:xfrm>
            <a:off x="1399721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7" name="Shape 737"/>
          <p:cNvSpPr/>
          <p:nvPr/>
        </p:nvSpPr>
        <p:spPr>
          <a:xfrm>
            <a:off x="1398451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8" name="Shape 738"/>
          <p:cNvSpPr/>
          <p:nvPr/>
        </p:nvSpPr>
        <p:spPr>
          <a:xfrm>
            <a:off x="13019315" y="9434748"/>
            <a:ext cx="990599" cy="2567"/>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9" name="Shape 739"/>
          <p:cNvSpPr/>
          <p:nvPr/>
        </p:nvSpPr>
        <p:spPr>
          <a:xfrm>
            <a:off x="13044715"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0" name="Shape 740"/>
          <p:cNvSpPr/>
          <p:nvPr/>
        </p:nvSpPr>
        <p:spPr>
          <a:xfrm flipH="1">
            <a:off x="13014717" y="9531473"/>
            <a:ext cx="1045516" cy="1055916"/>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1" name="Shape 741"/>
          <p:cNvSpPr/>
          <p:nvPr/>
        </p:nvSpPr>
        <p:spPr>
          <a:xfrm>
            <a:off x="1539784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2" name="Shape 742"/>
          <p:cNvSpPr/>
          <p:nvPr/>
        </p:nvSpPr>
        <p:spPr>
          <a:xfrm>
            <a:off x="1539784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3" name="Shape 743"/>
          <p:cNvSpPr/>
          <p:nvPr/>
        </p:nvSpPr>
        <p:spPr>
          <a:xfrm>
            <a:off x="1666784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4" name="Shape 744"/>
          <p:cNvSpPr/>
          <p:nvPr/>
        </p:nvSpPr>
        <p:spPr>
          <a:xfrm>
            <a:off x="1665514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5" name="Shape 745"/>
          <p:cNvSpPr/>
          <p:nvPr/>
        </p:nvSpPr>
        <p:spPr>
          <a:xfrm>
            <a:off x="15689944"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6" name="Shape 746"/>
          <p:cNvSpPr/>
          <p:nvPr/>
        </p:nvSpPr>
        <p:spPr>
          <a:xfrm>
            <a:off x="15715344"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7" name="Shape 747"/>
          <p:cNvSpPr/>
          <p:nvPr/>
        </p:nvSpPr>
        <p:spPr>
          <a:xfrm flipV="1">
            <a:off x="15670156" y="9523530"/>
            <a:ext cx="1029140" cy="1071883"/>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8" name="Shape 748"/>
          <p:cNvSpPr/>
          <p:nvPr/>
        </p:nvSpPr>
        <p:spPr>
          <a:xfrm>
            <a:off x="18068470"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9" name="Shape 749"/>
          <p:cNvSpPr/>
          <p:nvPr/>
        </p:nvSpPr>
        <p:spPr>
          <a:xfrm>
            <a:off x="18068470"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0" name="Shape 750"/>
          <p:cNvSpPr/>
          <p:nvPr/>
        </p:nvSpPr>
        <p:spPr>
          <a:xfrm>
            <a:off x="19338470"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1" name="Shape 751"/>
          <p:cNvSpPr/>
          <p:nvPr/>
        </p:nvSpPr>
        <p:spPr>
          <a:xfrm>
            <a:off x="19325770"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2" name="Shape 752"/>
          <p:cNvSpPr/>
          <p:nvPr/>
        </p:nvSpPr>
        <p:spPr>
          <a:xfrm>
            <a:off x="18360572"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3" name="Shape 753"/>
          <p:cNvSpPr/>
          <p:nvPr/>
        </p:nvSpPr>
        <p:spPr>
          <a:xfrm>
            <a:off x="18385972" y="10704808"/>
            <a:ext cx="939797"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4" name="Shape 754"/>
          <p:cNvSpPr/>
          <p:nvPr/>
        </p:nvSpPr>
        <p:spPr>
          <a:xfrm flipH="1">
            <a:off x="18338157" y="9547970"/>
            <a:ext cx="1059015" cy="102983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5" name="Shape 755"/>
          <p:cNvSpPr/>
          <p:nvPr/>
        </p:nvSpPr>
        <p:spPr>
          <a:xfrm>
            <a:off x="207391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6" name="Shape 756"/>
          <p:cNvSpPr/>
          <p:nvPr/>
        </p:nvSpPr>
        <p:spPr>
          <a:xfrm>
            <a:off x="207391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7" name="Shape 757"/>
          <p:cNvSpPr/>
          <p:nvPr/>
        </p:nvSpPr>
        <p:spPr>
          <a:xfrm>
            <a:off x="220091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8" name="Shape 758"/>
          <p:cNvSpPr/>
          <p:nvPr/>
        </p:nvSpPr>
        <p:spPr>
          <a:xfrm>
            <a:off x="219964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59" name="Shape 759"/>
          <p:cNvSpPr/>
          <p:nvPr/>
        </p:nvSpPr>
        <p:spPr>
          <a:xfrm>
            <a:off x="21031201"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0" name="Shape 760"/>
          <p:cNvSpPr/>
          <p:nvPr/>
        </p:nvSpPr>
        <p:spPr>
          <a:xfrm>
            <a:off x="21056601"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1" name="Shape 761"/>
          <p:cNvSpPr/>
          <p:nvPr/>
        </p:nvSpPr>
        <p:spPr>
          <a:xfrm flipH="1">
            <a:off x="21011684" y="9543483"/>
            <a:ext cx="1059015" cy="102983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2" name="Shape 762"/>
          <p:cNvSpPr/>
          <p:nvPr/>
        </p:nvSpPr>
        <p:spPr>
          <a:xfrm flipH="1">
            <a:off x="20904790" y="9561157"/>
            <a:ext cx="12113" cy="979843"/>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txBox="1">
            <a:spLocks noGrp="1"/>
          </p:cNvSpPr>
          <p:nvPr>
            <p:ph type="title"/>
          </p:nvPr>
        </p:nvSpPr>
        <p:spPr>
          <a:prstGeom prst="rect">
            <a:avLst/>
          </a:prstGeom>
        </p:spPr>
        <p:txBody>
          <a:bodyPr/>
          <a:lstStyle>
            <a:lvl1pPr>
              <a:defRPr sz="10000"/>
            </a:lvl1pPr>
          </a:lstStyle>
          <a:p>
            <a:r>
              <a:t>Aggregating Hierarchies</a:t>
            </a:r>
          </a:p>
        </p:txBody>
      </p:sp>
      <p:grpSp>
        <p:nvGrpSpPr>
          <p:cNvPr id="828" name="Group 828"/>
          <p:cNvGrpSpPr/>
          <p:nvPr/>
        </p:nvGrpSpPr>
        <p:grpSpPr>
          <a:xfrm>
            <a:off x="2044700" y="5118100"/>
            <a:ext cx="20294600" cy="1651001"/>
            <a:chOff x="0" y="0"/>
            <a:chExt cx="20294600" cy="1651000"/>
          </a:xfrm>
        </p:grpSpPr>
        <p:sp>
          <p:nvSpPr>
            <p:cNvPr id="767" name="Shape 767"/>
            <p:cNvSpPr/>
            <p:nvPr/>
          </p:nvSpPr>
          <p:spPr>
            <a:xfrm>
              <a:off x="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68" name="Shape 768"/>
            <p:cNvSpPr/>
            <p:nvPr/>
          </p:nvSpPr>
          <p:spPr>
            <a:xfrm>
              <a:off x="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69" name="Shape 769"/>
            <p:cNvSpPr/>
            <p:nvPr/>
          </p:nvSpPr>
          <p:spPr>
            <a:xfrm>
              <a:off x="1270000" y="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0" name="Shape 770"/>
            <p:cNvSpPr/>
            <p:nvPr/>
          </p:nvSpPr>
          <p:spPr>
            <a:xfrm>
              <a:off x="125730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1" name="Shape 771"/>
            <p:cNvSpPr/>
            <p:nvPr/>
          </p:nvSpPr>
          <p:spPr>
            <a:xfrm>
              <a:off x="314650" y="170436"/>
              <a:ext cx="952827" cy="25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2" name="Shape 772"/>
            <p:cNvSpPr/>
            <p:nvPr/>
          </p:nvSpPr>
          <p:spPr>
            <a:xfrm>
              <a:off x="2670628"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3" name="Shape 773"/>
            <p:cNvSpPr/>
            <p:nvPr/>
          </p:nvSpPr>
          <p:spPr>
            <a:xfrm>
              <a:off x="2670628" y="127000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4" name="Shape 774"/>
            <p:cNvSpPr/>
            <p:nvPr/>
          </p:nvSpPr>
          <p:spPr>
            <a:xfrm>
              <a:off x="3940628"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5" name="Shape 775"/>
            <p:cNvSpPr/>
            <p:nvPr/>
          </p:nvSpPr>
          <p:spPr>
            <a:xfrm>
              <a:off x="3927928"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6" name="Shape 776"/>
            <p:cNvSpPr/>
            <p:nvPr/>
          </p:nvSpPr>
          <p:spPr>
            <a:xfrm>
              <a:off x="2975464" y="163782"/>
              <a:ext cx="965492"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7" name="Shape 777"/>
            <p:cNvSpPr/>
            <p:nvPr/>
          </p:nvSpPr>
          <p:spPr>
            <a:xfrm>
              <a:off x="2993907" y="1441450"/>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8" name="Shape 778"/>
            <p:cNvSpPr/>
            <p:nvPr/>
          </p:nvSpPr>
          <p:spPr>
            <a:xfrm>
              <a:off x="10682514"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9" name="Shape 779"/>
            <p:cNvSpPr/>
            <p:nvPr/>
          </p:nvSpPr>
          <p:spPr>
            <a:xfrm>
              <a:off x="10682514" y="1270000"/>
              <a:ext cx="330201"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0" name="Shape 780"/>
            <p:cNvSpPr/>
            <p:nvPr/>
          </p:nvSpPr>
          <p:spPr>
            <a:xfrm>
              <a:off x="11952514"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1" name="Shape 781"/>
            <p:cNvSpPr/>
            <p:nvPr/>
          </p:nvSpPr>
          <p:spPr>
            <a:xfrm>
              <a:off x="11939814"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2" name="Shape 782"/>
            <p:cNvSpPr/>
            <p:nvPr/>
          </p:nvSpPr>
          <p:spPr>
            <a:xfrm>
              <a:off x="10974616" y="176448"/>
              <a:ext cx="990599" cy="25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3" name="Shape 783"/>
            <p:cNvSpPr/>
            <p:nvPr/>
          </p:nvSpPr>
          <p:spPr>
            <a:xfrm>
              <a:off x="11000016"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4" name="Shape 784"/>
            <p:cNvSpPr/>
            <p:nvPr/>
          </p:nvSpPr>
          <p:spPr>
            <a:xfrm flipH="1">
              <a:off x="10970017" y="273173"/>
              <a:ext cx="1045516" cy="1055917"/>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5" name="Shape 785"/>
            <p:cNvSpPr/>
            <p:nvPr/>
          </p:nvSpPr>
          <p:spPr>
            <a:xfrm>
              <a:off x="13353143"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6" name="Shape 786"/>
            <p:cNvSpPr/>
            <p:nvPr/>
          </p:nvSpPr>
          <p:spPr>
            <a:xfrm>
              <a:off x="13353143" y="127000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7" name="Shape 787"/>
            <p:cNvSpPr/>
            <p:nvPr/>
          </p:nvSpPr>
          <p:spPr>
            <a:xfrm>
              <a:off x="14623143" y="0"/>
              <a:ext cx="330201" cy="330200"/>
            </a:xfrm>
            <a:prstGeom prst="ellipse">
              <a:avLst/>
            </a:prstGeom>
            <a:solidFill>
              <a:srgbClr val="FF958C"/>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8" name="Shape 788"/>
            <p:cNvSpPr/>
            <p:nvPr/>
          </p:nvSpPr>
          <p:spPr>
            <a:xfrm>
              <a:off x="14610443"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9" name="Shape 789"/>
            <p:cNvSpPr/>
            <p:nvPr/>
          </p:nvSpPr>
          <p:spPr>
            <a:xfrm>
              <a:off x="13645244"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0" name="Shape 790"/>
            <p:cNvSpPr/>
            <p:nvPr/>
          </p:nvSpPr>
          <p:spPr>
            <a:xfrm>
              <a:off x="13670644"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1" name="Shape 791"/>
            <p:cNvSpPr/>
            <p:nvPr/>
          </p:nvSpPr>
          <p:spPr>
            <a:xfrm flipV="1">
              <a:off x="13625456" y="265230"/>
              <a:ext cx="1029140" cy="107188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2" name="Shape 792"/>
            <p:cNvSpPr/>
            <p:nvPr/>
          </p:nvSpPr>
          <p:spPr>
            <a:xfrm>
              <a:off x="16023770"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3" name="Shape 793"/>
            <p:cNvSpPr/>
            <p:nvPr/>
          </p:nvSpPr>
          <p:spPr>
            <a:xfrm>
              <a:off x="16023770" y="1270000"/>
              <a:ext cx="330201" cy="330200"/>
            </a:xfrm>
            <a:prstGeom prst="ellipse">
              <a:avLst/>
            </a:prstGeom>
            <a:solidFill>
              <a:srgbClr val="FFA19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4" name="Shape 794"/>
            <p:cNvSpPr/>
            <p:nvPr/>
          </p:nvSpPr>
          <p:spPr>
            <a:xfrm>
              <a:off x="17293770"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5" name="Shape 795"/>
            <p:cNvSpPr/>
            <p:nvPr/>
          </p:nvSpPr>
          <p:spPr>
            <a:xfrm>
              <a:off x="17281070"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6" name="Shape 796"/>
            <p:cNvSpPr/>
            <p:nvPr/>
          </p:nvSpPr>
          <p:spPr>
            <a:xfrm>
              <a:off x="16315872"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7" name="Shape 797"/>
            <p:cNvSpPr/>
            <p:nvPr/>
          </p:nvSpPr>
          <p:spPr>
            <a:xfrm>
              <a:off x="16341272"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8" name="Shape 798"/>
            <p:cNvSpPr/>
            <p:nvPr/>
          </p:nvSpPr>
          <p:spPr>
            <a:xfrm flipH="1">
              <a:off x="16293457" y="289670"/>
              <a:ext cx="1059015" cy="102983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9" name="Shape 799"/>
            <p:cNvSpPr/>
            <p:nvPr/>
          </p:nvSpPr>
          <p:spPr>
            <a:xfrm>
              <a:off x="5341257"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0" name="Shape 800"/>
            <p:cNvSpPr/>
            <p:nvPr/>
          </p:nvSpPr>
          <p:spPr>
            <a:xfrm>
              <a:off x="5341257" y="1270000"/>
              <a:ext cx="330201" cy="330200"/>
            </a:xfrm>
            <a:prstGeom prst="ellipse">
              <a:avLst/>
            </a:prstGeom>
            <a:solidFill>
              <a:srgbClr val="EE7E72"/>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1" name="Shape 801"/>
            <p:cNvSpPr/>
            <p:nvPr/>
          </p:nvSpPr>
          <p:spPr>
            <a:xfrm>
              <a:off x="6611256"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2" name="Shape 802"/>
            <p:cNvSpPr/>
            <p:nvPr/>
          </p:nvSpPr>
          <p:spPr>
            <a:xfrm>
              <a:off x="6598556"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3" name="Shape 803"/>
            <p:cNvSpPr/>
            <p:nvPr/>
          </p:nvSpPr>
          <p:spPr>
            <a:xfrm>
              <a:off x="5646117"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4" name="Shape 804"/>
            <p:cNvSpPr/>
            <p:nvPr/>
          </p:nvSpPr>
          <p:spPr>
            <a:xfrm flipH="1">
              <a:off x="5665945" y="1454856"/>
              <a:ext cx="934110" cy="1077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5" name="Shape 805"/>
            <p:cNvSpPr/>
            <p:nvPr/>
          </p:nvSpPr>
          <p:spPr>
            <a:xfrm>
              <a:off x="8011885"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6" name="Shape 806"/>
            <p:cNvSpPr/>
            <p:nvPr/>
          </p:nvSpPr>
          <p:spPr>
            <a:xfrm>
              <a:off x="8011885" y="1270000"/>
              <a:ext cx="330201" cy="330200"/>
            </a:xfrm>
            <a:prstGeom prst="ellipse">
              <a:avLst/>
            </a:prstGeom>
            <a:solidFill>
              <a:srgbClr val="F0301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7" name="Shape 807"/>
            <p:cNvSpPr/>
            <p:nvPr/>
          </p:nvSpPr>
          <p:spPr>
            <a:xfrm>
              <a:off x="9281885"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8" name="Shape 808"/>
            <p:cNvSpPr/>
            <p:nvPr/>
          </p:nvSpPr>
          <p:spPr>
            <a:xfrm>
              <a:off x="9269185"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9" name="Shape 809"/>
            <p:cNvSpPr/>
            <p:nvPr/>
          </p:nvSpPr>
          <p:spPr>
            <a:xfrm>
              <a:off x="8316745"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0" name="Shape 810"/>
            <p:cNvSpPr/>
            <p:nvPr/>
          </p:nvSpPr>
          <p:spPr>
            <a:xfrm>
              <a:off x="8329387" y="1446508"/>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1" name="Shape 811"/>
            <p:cNvSpPr/>
            <p:nvPr/>
          </p:nvSpPr>
          <p:spPr>
            <a:xfrm>
              <a:off x="1869440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2" name="Shape 812"/>
            <p:cNvSpPr/>
            <p:nvPr/>
          </p:nvSpPr>
          <p:spPr>
            <a:xfrm>
              <a:off x="18694400" y="1270000"/>
              <a:ext cx="330200" cy="330200"/>
            </a:xfrm>
            <a:prstGeom prst="ellipse">
              <a:avLst/>
            </a:prstGeom>
            <a:solidFill>
              <a:srgbClr val="FFAFA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3" name="Shape 813"/>
            <p:cNvSpPr/>
            <p:nvPr/>
          </p:nvSpPr>
          <p:spPr>
            <a:xfrm>
              <a:off x="19964400" y="0"/>
              <a:ext cx="330200" cy="330200"/>
            </a:xfrm>
            <a:prstGeom prst="ellipse">
              <a:avLst/>
            </a:prstGeom>
            <a:solidFill>
              <a:srgbClr val="FF756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4" name="Shape 814"/>
            <p:cNvSpPr/>
            <p:nvPr/>
          </p:nvSpPr>
          <p:spPr>
            <a:xfrm>
              <a:off x="19951700" y="127000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5" name="Shape 815"/>
            <p:cNvSpPr/>
            <p:nvPr/>
          </p:nvSpPr>
          <p:spPr>
            <a:xfrm>
              <a:off x="18986501"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6" name="Shape 816"/>
            <p:cNvSpPr/>
            <p:nvPr/>
          </p:nvSpPr>
          <p:spPr>
            <a:xfrm>
              <a:off x="19011901"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7" name="Shape 817"/>
            <p:cNvSpPr/>
            <p:nvPr/>
          </p:nvSpPr>
          <p:spPr>
            <a:xfrm flipH="1">
              <a:off x="18966984" y="285183"/>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8" name="Shape 818"/>
            <p:cNvSpPr/>
            <p:nvPr/>
          </p:nvSpPr>
          <p:spPr>
            <a:xfrm flipH="1">
              <a:off x="18860090" y="302858"/>
              <a:ext cx="12113" cy="97984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821" name="Group 821"/>
            <p:cNvGrpSpPr/>
            <p:nvPr/>
          </p:nvGrpSpPr>
          <p:grpSpPr>
            <a:xfrm>
              <a:off x="6046038" y="1288823"/>
              <a:ext cx="317501" cy="362178"/>
              <a:chOff x="0" y="0"/>
              <a:chExt cx="317499" cy="362176"/>
            </a:xfrm>
          </p:grpSpPr>
          <p:sp>
            <p:nvSpPr>
              <p:cNvPr id="819" name="Shape 819"/>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0" name="Shape 820"/>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824" name="Group 824"/>
            <p:cNvGrpSpPr/>
            <p:nvPr/>
          </p:nvGrpSpPr>
          <p:grpSpPr>
            <a:xfrm>
              <a:off x="8610599" y="1282700"/>
              <a:ext cx="317501" cy="362177"/>
              <a:chOff x="0" y="0"/>
              <a:chExt cx="317499" cy="362176"/>
            </a:xfrm>
          </p:grpSpPr>
          <p:sp>
            <p:nvSpPr>
              <p:cNvPr id="822" name="Shape 822"/>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3" name="Shape 823"/>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827" name="Group 827"/>
            <p:cNvGrpSpPr/>
            <p:nvPr/>
          </p:nvGrpSpPr>
          <p:grpSpPr>
            <a:xfrm rot="18222001">
              <a:off x="16687799" y="622300"/>
              <a:ext cx="317501" cy="362177"/>
              <a:chOff x="0" y="0"/>
              <a:chExt cx="317499" cy="362176"/>
            </a:xfrm>
          </p:grpSpPr>
          <p:sp>
            <p:nvSpPr>
              <p:cNvPr id="825" name="Shape 825"/>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6" name="Shape 826"/>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829" name="Shape 829"/>
          <p:cNvSpPr/>
          <p:nvPr/>
        </p:nvSpPr>
        <p:spPr>
          <a:xfrm>
            <a:off x="20447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0" name="Shape 830"/>
          <p:cNvSpPr/>
          <p:nvPr/>
        </p:nvSpPr>
        <p:spPr>
          <a:xfrm>
            <a:off x="20447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1" name="Shape 831"/>
          <p:cNvSpPr/>
          <p:nvPr/>
        </p:nvSpPr>
        <p:spPr>
          <a:xfrm>
            <a:off x="33147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2" name="Shape 832"/>
          <p:cNvSpPr/>
          <p:nvPr/>
        </p:nvSpPr>
        <p:spPr>
          <a:xfrm>
            <a:off x="33020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3" name="Shape 833"/>
          <p:cNvSpPr/>
          <p:nvPr/>
        </p:nvSpPr>
        <p:spPr>
          <a:xfrm>
            <a:off x="2359350" y="9428736"/>
            <a:ext cx="952827" cy="253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4" name="Shape 834"/>
          <p:cNvSpPr/>
          <p:nvPr/>
        </p:nvSpPr>
        <p:spPr>
          <a:xfrm>
            <a:off x="720452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5" name="Shape 835"/>
          <p:cNvSpPr/>
          <p:nvPr/>
        </p:nvSpPr>
        <p:spPr>
          <a:xfrm>
            <a:off x="720452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6" name="Shape 836"/>
          <p:cNvSpPr/>
          <p:nvPr/>
        </p:nvSpPr>
        <p:spPr>
          <a:xfrm>
            <a:off x="847452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7" name="Shape 837"/>
          <p:cNvSpPr/>
          <p:nvPr/>
        </p:nvSpPr>
        <p:spPr>
          <a:xfrm>
            <a:off x="846182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8" name="Shape 838"/>
          <p:cNvSpPr/>
          <p:nvPr/>
        </p:nvSpPr>
        <p:spPr>
          <a:xfrm>
            <a:off x="7509364" y="94220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9" name="Shape 839"/>
          <p:cNvSpPr/>
          <p:nvPr/>
        </p:nvSpPr>
        <p:spPr>
          <a:xfrm>
            <a:off x="7527807" y="10699750"/>
            <a:ext cx="939797" cy="258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0" name="Shape 840"/>
          <p:cNvSpPr/>
          <p:nvPr/>
        </p:nvSpPr>
        <p:spPr>
          <a:xfrm>
            <a:off x="12727214"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1" name="Shape 841"/>
          <p:cNvSpPr/>
          <p:nvPr/>
        </p:nvSpPr>
        <p:spPr>
          <a:xfrm>
            <a:off x="12727214"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2" name="Shape 842"/>
          <p:cNvSpPr/>
          <p:nvPr/>
        </p:nvSpPr>
        <p:spPr>
          <a:xfrm>
            <a:off x="1399721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3" name="Shape 843"/>
          <p:cNvSpPr/>
          <p:nvPr/>
        </p:nvSpPr>
        <p:spPr>
          <a:xfrm>
            <a:off x="1398451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4" name="Shape 844"/>
          <p:cNvSpPr/>
          <p:nvPr/>
        </p:nvSpPr>
        <p:spPr>
          <a:xfrm>
            <a:off x="13019315" y="9434748"/>
            <a:ext cx="990599" cy="2567"/>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5" name="Shape 845"/>
          <p:cNvSpPr/>
          <p:nvPr/>
        </p:nvSpPr>
        <p:spPr>
          <a:xfrm>
            <a:off x="13044715"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6" name="Shape 846"/>
          <p:cNvSpPr/>
          <p:nvPr/>
        </p:nvSpPr>
        <p:spPr>
          <a:xfrm flipH="1">
            <a:off x="13014717" y="9531473"/>
            <a:ext cx="1045516" cy="1055916"/>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7" name="Shape 847"/>
          <p:cNvSpPr/>
          <p:nvPr/>
        </p:nvSpPr>
        <p:spPr>
          <a:xfrm>
            <a:off x="1539784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8" name="Shape 848"/>
          <p:cNvSpPr/>
          <p:nvPr/>
        </p:nvSpPr>
        <p:spPr>
          <a:xfrm>
            <a:off x="1539784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9" name="Shape 849"/>
          <p:cNvSpPr/>
          <p:nvPr/>
        </p:nvSpPr>
        <p:spPr>
          <a:xfrm>
            <a:off x="1666784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0" name="Shape 850"/>
          <p:cNvSpPr/>
          <p:nvPr/>
        </p:nvSpPr>
        <p:spPr>
          <a:xfrm>
            <a:off x="1665514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1" name="Shape 851"/>
          <p:cNvSpPr/>
          <p:nvPr/>
        </p:nvSpPr>
        <p:spPr>
          <a:xfrm>
            <a:off x="15689944"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2" name="Shape 852"/>
          <p:cNvSpPr/>
          <p:nvPr/>
        </p:nvSpPr>
        <p:spPr>
          <a:xfrm>
            <a:off x="15715344"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3" name="Shape 853"/>
          <p:cNvSpPr/>
          <p:nvPr/>
        </p:nvSpPr>
        <p:spPr>
          <a:xfrm flipV="1">
            <a:off x="15670156" y="9523530"/>
            <a:ext cx="1029140" cy="1071883"/>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4" name="Shape 854"/>
          <p:cNvSpPr/>
          <p:nvPr/>
        </p:nvSpPr>
        <p:spPr>
          <a:xfrm>
            <a:off x="18068470"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5" name="Shape 855"/>
          <p:cNvSpPr/>
          <p:nvPr/>
        </p:nvSpPr>
        <p:spPr>
          <a:xfrm>
            <a:off x="18068470"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6" name="Shape 856"/>
          <p:cNvSpPr/>
          <p:nvPr/>
        </p:nvSpPr>
        <p:spPr>
          <a:xfrm>
            <a:off x="19338470"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7" name="Shape 857"/>
          <p:cNvSpPr/>
          <p:nvPr/>
        </p:nvSpPr>
        <p:spPr>
          <a:xfrm>
            <a:off x="19325770"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8" name="Shape 858"/>
          <p:cNvSpPr/>
          <p:nvPr/>
        </p:nvSpPr>
        <p:spPr>
          <a:xfrm>
            <a:off x="18360572"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9" name="Shape 859"/>
          <p:cNvSpPr/>
          <p:nvPr/>
        </p:nvSpPr>
        <p:spPr>
          <a:xfrm>
            <a:off x="18385972" y="10704808"/>
            <a:ext cx="939797"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0" name="Shape 860"/>
          <p:cNvSpPr/>
          <p:nvPr/>
        </p:nvSpPr>
        <p:spPr>
          <a:xfrm flipH="1">
            <a:off x="18338157" y="9547970"/>
            <a:ext cx="1059015" cy="102983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1" name="Shape 861"/>
          <p:cNvSpPr/>
          <p:nvPr/>
        </p:nvSpPr>
        <p:spPr>
          <a:xfrm>
            <a:off x="207391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2" name="Shape 862"/>
          <p:cNvSpPr/>
          <p:nvPr/>
        </p:nvSpPr>
        <p:spPr>
          <a:xfrm>
            <a:off x="207391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3" name="Shape 863"/>
          <p:cNvSpPr/>
          <p:nvPr/>
        </p:nvSpPr>
        <p:spPr>
          <a:xfrm>
            <a:off x="220091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4" name="Shape 864"/>
          <p:cNvSpPr/>
          <p:nvPr/>
        </p:nvSpPr>
        <p:spPr>
          <a:xfrm>
            <a:off x="219964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5" name="Shape 865"/>
          <p:cNvSpPr/>
          <p:nvPr/>
        </p:nvSpPr>
        <p:spPr>
          <a:xfrm>
            <a:off x="21031201"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6" name="Shape 866"/>
          <p:cNvSpPr/>
          <p:nvPr/>
        </p:nvSpPr>
        <p:spPr>
          <a:xfrm>
            <a:off x="21056601"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7" name="Shape 867"/>
          <p:cNvSpPr/>
          <p:nvPr/>
        </p:nvSpPr>
        <p:spPr>
          <a:xfrm flipH="1">
            <a:off x="21011684" y="9543483"/>
            <a:ext cx="1059015" cy="102983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8" name="Shape 868"/>
          <p:cNvSpPr/>
          <p:nvPr/>
        </p:nvSpPr>
        <p:spPr>
          <a:xfrm flipH="1">
            <a:off x="20904790" y="9561157"/>
            <a:ext cx="12113" cy="979843"/>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69" name="Shape 869"/>
          <p:cNvSpPr txBox="1"/>
          <p:nvPr/>
        </p:nvSpPr>
        <p:spPr>
          <a:xfrm>
            <a:off x="1949707" y="3537967"/>
            <a:ext cx="3624073"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State Variants: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Shape 873"/>
          <p:cNvSpPr txBox="1">
            <a:spLocks noGrp="1"/>
          </p:cNvSpPr>
          <p:nvPr>
            <p:ph type="title"/>
          </p:nvPr>
        </p:nvSpPr>
        <p:spPr>
          <a:prstGeom prst="rect">
            <a:avLst/>
          </a:prstGeom>
        </p:spPr>
        <p:txBody>
          <a:bodyPr/>
          <a:lstStyle>
            <a:lvl1pPr>
              <a:defRPr sz="10000"/>
            </a:lvl1pPr>
          </a:lstStyle>
          <a:p>
            <a:r>
              <a:t>Aggregating Hierarchies</a:t>
            </a:r>
          </a:p>
        </p:txBody>
      </p:sp>
      <p:grpSp>
        <p:nvGrpSpPr>
          <p:cNvPr id="935" name="Group 935"/>
          <p:cNvGrpSpPr/>
          <p:nvPr/>
        </p:nvGrpSpPr>
        <p:grpSpPr>
          <a:xfrm>
            <a:off x="2044700" y="5118100"/>
            <a:ext cx="20294600" cy="1651001"/>
            <a:chOff x="0" y="0"/>
            <a:chExt cx="20294600" cy="1651000"/>
          </a:xfrm>
        </p:grpSpPr>
        <p:sp>
          <p:nvSpPr>
            <p:cNvPr id="874" name="Shape 874"/>
            <p:cNvSpPr/>
            <p:nvPr/>
          </p:nvSpPr>
          <p:spPr>
            <a:xfrm>
              <a:off x="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5" name="Shape 875"/>
            <p:cNvSpPr/>
            <p:nvPr/>
          </p:nvSpPr>
          <p:spPr>
            <a:xfrm>
              <a:off x="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6" name="Shape 876"/>
            <p:cNvSpPr/>
            <p:nvPr/>
          </p:nvSpPr>
          <p:spPr>
            <a:xfrm>
              <a:off x="1270000" y="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7" name="Shape 877"/>
            <p:cNvSpPr/>
            <p:nvPr/>
          </p:nvSpPr>
          <p:spPr>
            <a:xfrm>
              <a:off x="125730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8" name="Shape 878"/>
            <p:cNvSpPr/>
            <p:nvPr/>
          </p:nvSpPr>
          <p:spPr>
            <a:xfrm>
              <a:off x="314650" y="170436"/>
              <a:ext cx="952827" cy="25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9" name="Shape 879"/>
            <p:cNvSpPr/>
            <p:nvPr/>
          </p:nvSpPr>
          <p:spPr>
            <a:xfrm>
              <a:off x="2670628"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0" name="Shape 880"/>
            <p:cNvSpPr/>
            <p:nvPr/>
          </p:nvSpPr>
          <p:spPr>
            <a:xfrm>
              <a:off x="2670628" y="127000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1" name="Shape 881"/>
            <p:cNvSpPr/>
            <p:nvPr/>
          </p:nvSpPr>
          <p:spPr>
            <a:xfrm>
              <a:off x="3940628"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2" name="Shape 882"/>
            <p:cNvSpPr/>
            <p:nvPr/>
          </p:nvSpPr>
          <p:spPr>
            <a:xfrm>
              <a:off x="3927928"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3" name="Shape 883"/>
            <p:cNvSpPr/>
            <p:nvPr/>
          </p:nvSpPr>
          <p:spPr>
            <a:xfrm>
              <a:off x="2975464" y="163782"/>
              <a:ext cx="965492"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4" name="Shape 884"/>
            <p:cNvSpPr/>
            <p:nvPr/>
          </p:nvSpPr>
          <p:spPr>
            <a:xfrm>
              <a:off x="2993907" y="1441450"/>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5" name="Shape 885"/>
            <p:cNvSpPr/>
            <p:nvPr/>
          </p:nvSpPr>
          <p:spPr>
            <a:xfrm>
              <a:off x="10682514"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6" name="Shape 886"/>
            <p:cNvSpPr/>
            <p:nvPr/>
          </p:nvSpPr>
          <p:spPr>
            <a:xfrm>
              <a:off x="10682514" y="1270000"/>
              <a:ext cx="330201"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7" name="Shape 887"/>
            <p:cNvSpPr/>
            <p:nvPr/>
          </p:nvSpPr>
          <p:spPr>
            <a:xfrm>
              <a:off x="11952514"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8" name="Shape 888"/>
            <p:cNvSpPr/>
            <p:nvPr/>
          </p:nvSpPr>
          <p:spPr>
            <a:xfrm>
              <a:off x="11939814"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9" name="Shape 889"/>
            <p:cNvSpPr/>
            <p:nvPr/>
          </p:nvSpPr>
          <p:spPr>
            <a:xfrm>
              <a:off x="10974616" y="176448"/>
              <a:ext cx="990599" cy="25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0" name="Shape 890"/>
            <p:cNvSpPr/>
            <p:nvPr/>
          </p:nvSpPr>
          <p:spPr>
            <a:xfrm>
              <a:off x="11000016"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1" name="Shape 891"/>
            <p:cNvSpPr/>
            <p:nvPr/>
          </p:nvSpPr>
          <p:spPr>
            <a:xfrm flipH="1">
              <a:off x="10970017" y="273173"/>
              <a:ext cx="1045516" cy="1055917"/>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2" name="Shape 892"/>
            <p:cNvSpPr/>
            <p:nvPr/>
          </p:nvSpPr>
          <p:spPr>
            <a:xfrm>
              <a:off x="13353143"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3" name="Shape 893"/>
            <p:cNvSpPr/>
            <p:nvPr/>
          </p:nvSpPr>
          <p:spPr>
            <a:xfrm>
              <a:off x="13353143" y="127000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4" name="Shape 894"/>
            <p:cNvSpPr/>
            <p:nvPr/>
          </p:nvSpPr>
          <p:spPr>
            <a:xfrm>
              <a:off x="14623143" y="0"/>
              <a:ext cx="330201" cy="330200"/>
            </a:xfrm>
            <a:prstGeom prst="ellipse">
              <a:avLst/>
            </a:prstGeom>
            <a:solidFill>
              <a:srgbClr val="FF958C"/>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5" name="Shape 895"/>
            <p:cNvSpPr/>
            <p:nvPr/>
          </p:nvSpPr>
          <p:spPr>
            <a:xfrm>
              <a:off x="14610443"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6" name="Shape 896"/>
            <p:cNvSpPr/>
            <p:nvPr/>
          </p:nvSpPr>
          <p:spPr>
            <a:xfrm>
              <a:off x="13645244"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7" name="Shape 897"/>
            <p:cNvSpPr/>
            <p:nvPr/>
          </p:nvSpPr>
          <p:spPr>
            <a:xfrm>
              <a:off x="13670644"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8" name="Shape 898"/>
            <p:cNvSpPr/>
            <p:nvPr/>
          </p:nvSpPr>
          <p:spPr>
            <a:xfrm flipV="1">
              <a:off x="13625456" y="265230"/>
              <a:ext cx="1029140" cy="107188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9" name="Shape 899"/>
            <p:cNvSpPr/>
            <p:nvPr/>
          </p:nvSpPr>
          <p:spPr>
            <a:xfrm>
              <a:off x="16023770"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0" name="Shape 900"/>
            <p:cNvSpPr/>
            <p:nvPr/>
          </p:nvSpPr>
          <p:spPr>
            <a:xfrm>
              <a:off x="16023770" y="1270000"/>
              <a:ext cx="330201" cy="330200"/>
            </a:xfrm>
            <a:prstGeom prst="ellipse">
              <a:avLst/>
            </a:prstGeom>
            <a:solidFill>
              <a:srgbClr val="FFA19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1" name="Shape 901"/>
            <p:cNvSpPr/>
            <p:nvPr/>
          </p:nvSpPr>
          <p:spPr>
            <a:xfrm>
              <a:off x="17293770"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2" name="Shape 902"/>
            <p:cNvSpPr/>
            <p:nvPr/>
          </p:nvSpPr>
          <p:spPr>
            <a:xfrm>
              <a:off x="17281070"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3" name="Shape 903"/>
            <p:cNvSpPr/>
            <p:nvPr/>
          </p:nvSpPr>
          <p:spPr>
            <a:xfrm>
              <a:off x="16315872"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4" name="Shape 904"/>
            <p:cNvSpPr/>
            <p:nvPr/>
          </p:nvSpPr>
          <p:spPr>
            <a:xfrm>
              <a:off x="16341272"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5" name="Shape 905"/>
            <p:cNvSpPr/>
            <p:nvPr/>
          </p:nvSpPr>
          <p:spPr>
            <a:xfrm flipH="1">
              <a:off x="16293457" y="289670"/>
              <a:ext cx="1059015" cy="102983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6" name="Shape 906"/>
            <p:cNvSpPr/>
            <p:nvPr/>
          </p:nvSpPr>
          <p:spPr>
            <a:xfrm>
              <a:off x="5341257"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7" name="Shape 907"/>
            <p:cNvSpPr/>
            <p:nvPr/>
          </p:nvSpPr>
          <p:spPr>
            <a:xfrm>
              <a:off x="5341257" y="1270000"/>
              <a:ext cx="330201" cy="330200"/>
            </a:xfrm>
            <a:prstGeom prst="ellipse">
              <a:avLst/>
            </a:prstGeom>
            <a:solidFill>
              <a:srgbClr val="EE7E72"/>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8" name="Shape 908"/>
            <p:cNvSpPr/>
            <p:nvPr/>
          </p:nvSpPr>
          <p:spPr>
            <a:xfrm>
              <a:off x="6611256"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9" name="Shape 909"/>
            <p:cNvSpPr/>
            <p:nvPr/>
          </p:nvSpPr>
          <p:spPr>
            <a:xfrm>
              <a:off x="6598556"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0" name="Shape 910"/>
            <p:cNvSpPr/>
            <p:nvPr/>
          </p:nvSpPr>
          <p:spPr>
            <a:xfrm>
              <a:off x="5646117"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1" name="Shape 911"/>
            <p:cNvSpPr/>
            <p:nvPr/>
          </p:nvSpPr>
          <p:spPr>
            <a:xfrm flipH="1">
              <a:off x="5665945" y="1454856"/>
              <a:ext cx="934110" cy="1077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2" name="Shape 912"/>
            <p:cNvSpPr/>
            <p:nvPr/>
          </p:nvSpPr>
          <p:spPr>
            <a:xfrm>
              <a:off x="8011885"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3" name="Shape 913"/>
            <p:cNvSpPr/>
            <p:nvPr/>
          </p:nvSpPr>
          <p:spPr>
            <a:xfrm>
              <a:off x="8011885" y="1270000"/>
              <a:ext cx="330201" cy="330200"/>
            </a:xfrm>
            <a:prstGeom prst="ellipse">
              <a:avLst/>
            </a:prstGeom>
            <a:solidFill>
              <a:srgbClr val="F0301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4" name="Shape 914"/>
            <p:cNvSpPr/>
            <p:nvPr/>
          </p:nvSpPr>
          <p:spPr>
            <a:xfrm>
              <a:off x="9281885"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5" name="Shape 915"/>
            <p:cNvSpPr/>
            <p:nvPr/>
          </p:nvSpPr>
          <p:spPr>
            <a:xfrm>
              <a:off x="9269185"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6" name="Shape 916"/>
            <p:cNvSpPr/>
            <p:nvPr/>
          </p:nvSpPr>
          <p:spPr>
            <a:xfrm>
              <a:off x="8316745"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7" name="Shape 917"/>
            <p:cNvSpPr/>
            <p:nvPr/>
          </p:nvSpPr>
          <p:spPr>
            <a:xfrm>
              <a:off x="8329387" y="1446508"/>
              <a:ext cx="939797" cy="2584"/>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8" name="Shape 918"/>
            <p:cNvSpPr/>
            <p:nvPr/>
          </p:nvSpPr>
          <p:spPr>
            <a:xfrm>
              <a:off x="1869440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9" name="Shape 919"/>
            <p:cNvSpPr/>
            <p:nvPr/>
          </p:nvSpPr>
          <p:spPr>
            <a:xfrm>
              <a:off x="18694400" y="1270000"/>
              <a:ext cx="330200" cy="330200"/>
            </a:xfrm>
            <a:prstGeom prst="ellipse">
              <a:avLst/>
            </a:prstGeom>
            <a:solidFill>
              <a:srgbClr val="FFAFA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0" name="Shape 920"/>
            <p:cNvSpPr/>
            <p:nvPr/>
          </p:nvSpPr>
          <p:spPr>
            <a:xfrm>
              <a:off x="19964400" y="0"/>
              <a:ext cx="330200" cy="330200"/>
            </a:xfrm>
            <a:prstGeom prst="ellipse">
              <a:avLst/>
            </a:prstGeom>
            <a:solidFill>
              <a:srgbClr val="FF756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1" name="Shape 921"/>
            <p:cNvSpPr/>
            <p:nvPr/>
          </p:nvSpPr>
          <p:spPr>
            <a:xfrm>
              <a:off x="19951700" y="127000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2" name="Shape 922"/>
            <p:cNvSpPr/>
            <p:nvPr/>
          </p:nvSpPr>
          <p:spPr>
            <a:xfrm>
              <a:off x="18986501"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3" name="Shape 923"/>
            <p:cNvSpPr/>
            <p:nvPr/>
          </p:nvSpPr>
          <p:spPr>
            <a:xfrm>
              <a:off x="19011901"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4" name="Shape 924"/>
            <p:cNvSpPr/>
            <p:nvPr/>
          </p:nvSpPr>
          <p:spPr>
            <a:xfrm flipH="1">
              <a:off x="18966984" y="285183"/>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5" name="Shape 925"/>
            <p:cNvSpPr/>
            <p:nvPr/>
          </p:nvSpPr>
          <p:spPr>
            <a:xfrm flipH="1">
              <a:off x="18860090" y="302858"/>
              <a:ext cx="12113" cy="979843"/>
            </a:xfrm>
            <a:prstGeom prst="line">
              <a:avLst/>
            </a:prstGeom>
            <a:noFill/>
            <a:ln w="381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28" name="Group 928"/>
            <p:cNvGrpSpPr/>
            <p:nvPr/>
          </p:nvGrpSpPr>
          <p:grpSpPr>
            <a:xfrm>
              <a:off x="6046038" y="1288823"/>
              <a:ext cx="317501" cy="362178"/>
              <a:chOff x="0" y="0"/>
              <a:chExt cx="317499" cy="362176"/>
            </a:xfrm>
          </p:grpSpPr>
          <p:sp>
            <p:nvSpPr>
              <p:cNvPr id="926" name="Shape 926"/>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Shape 927"/>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931" name="Group 931"/>
            <p:cNvGrpSpPr/>
            <p:nvPr/>
          </p:nvGrpSpPr>
          <p:grpSpPr>
            <a:xfrm>
              <a:off x="8610599" y="1282700"/>
              <a:ext cx="317501" cy="362177"/>
              <a:chOff x="0" y="0"/>
              <a:chExt cx="317499" cy="362176"/>
            </a:xfrm>
          </p:grpSpPr>
          <p:sp>
            <p:nvSpPr>
              <p:cNvPr id="929" name="Shape 929"/>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0" name="Shape 930"/>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934" name="Group 934"/>
            <p:cNvGrpSpPr/>
            <p:nvPr/>
          </p:nvGrpSpPr>
          <p:grpSpPr>
            <a:xfrm rot="18222001">
              <a:off x="16687799" y="622300"/>
              <a:ext cx="317501" cy="362177"/>
              <a:chOff x="0" y="0"/>
              <a:chExt cx="317499" cy="362176"/>
            </a:xfrm>
          </p:grpSpPr>
          <p:sp>
            <p:nvSpPr>
              <p:cNvPr id="932" name="Shape 932"/>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3" name="Shape 933"/>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36" name="Shape 936"/>
          <p:cNvSpPr/>
          <p:nvPr/>
        </p:nvSpPr>
        <p:spPr>
          <a:xfrm>
            <a:off x="20447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37" name="Shape 937"/>
          <p:cNvSpPr/>
          <p:nvPr/>
        </p:nvSpPr>
        <p:spPr>
          <a:xfrm>
            <a:off x="20447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38" name="Shape 938"/>
          <p:cNvSpPr/>
          <p:nvPr/>
        </p:nvSpPr>
        <p:spPr>
          <a:xfrm>
            <a:off x="33147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39" name="Shape 939"/>
          <p:cNvSpPr/>
          <p:nvPr/>
        </p:nvSpPr>
        <p:spPr>
          <a:xfrm>
            <a:off x="33020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0" name="Shape 940"/>
          <p:cNvSpPr/>
          <p:nvPr/>
        </p:nvSpPr>
        <p:spPr>
          <a:xfrm>
            <a:off x="2359350" y="9428736"/>
            <a:ext cx="952827" cy="253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1" name="Shape 941"/>
          <p:cNvSpPr/>
          <p:nvPr/>
        </p:nvSpPr>
        <p:spPr>
          <a:xfrm>
            <a:off x="720452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2" name="Shape 942"/>
          <p:cNvSpPr/>
          <p:nvPr/>
        </p:nvSpPr>
        <p:spPr>
          <a:xfrm>
            <a:off x="720452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3" name="Shape 943"/>
          <p:cNvSpPr/>
          <p:nvPr/>
        </p:nvSpPr>
        <p:spPr>
          <a:xfrm>
            <a:off x="8474528"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4" name="Shape 944"/>
          <p:cNvSpPr/>
          <p:nvPr/>
        </p:nvSpPr>
        <p:spPr>
          <a:xfrm>
            <a:off x="8461828"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5" name="Shape 945"/>
          <p:cNvSpPr/>
          <p:nvPr/>
        </p:nvSpPr>
        <p:spPr>
          <a:xfrm>
            <a:off x="7509364" y="94220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6" name="Shape 946"/>
          <p:cNvSpPr/>
          <p:nvPr/>
        </p:nvSpPr>
        <p:spPr>
          <a:xfrm>
            <a:off x="7527807" y="10699750"/>
            <a:ext cx="939797" cy="258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7" name="Shape 947"/>
          <p:cNvSpPr/>
          <p:nvPr/>
        </p:nvSpPr>
        <p:spPr>
          <a:xfrm>
            <a:off x="12727214"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8" name="Shape 948"/>
          <p:cNvSpPr/>
          <p:nvPr/>
        </p:nvSpPr>
        <p:spPr>
          <a:xfrm>
            <a:off x="12727214"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9" name="Shape 949"/>
          <p:cNvSpPr/>
          <p:nvPr/>
        </p:nvSpPr>
        <p:spPr>
          <a:xfrm>
            <a:off x="1399721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0" name="Shape 950"/>
          <p:cNvSpPr/>
          <p:nvPr/>
        </p:nvSpPr>
        <p:spPr>
          <a:xfrm>
            <a:off x="1398451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1" name="Shape 951"/>
          <p:cNvSpPr/>
          <p:nvPr/>
        </p:nvSpPr>
        <p:spPr>
          <a:xfrm>
            <a:off x="13019315" y="9434748"/>
            <a:ext cx="990599" cy="2567"/>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2" name="Shape 952"/>
          <p:cNvSpPr/>
          <p:nvPr/>
        </p:nvSpPr>
        <p:spPr>
          <a:xfrm>
            <a:off x="13044715"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3" name="Shape 953"/>
          <p:cNvSpPr/>
          <p:nvPr/>
        </p:nvSpPr>
        <p:spPr>
          <a:xfrm flipH="1">
            <a:off x="13014717" y="9531473"/>
            <a:ext cx="1045516" cy="1055916"/>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4" name="Shape 954"/>
          <p:cNvSpPr/>
          <p:nvPr/>
        </p:nvSpPr>
        <p:spPr>
          <a:xfrm>
            <a:off x="1539784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5" name="Shape 955"/>
          <p:cNvSpPr/>
          <p:nvPr/>
        </p:nvSpPr>
        <p:spPr>
          <a:xfrm>
            <a:off x="1539784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6" name="Shape 956"/>
          <p:cNvSpPr/>
          <p:nvPr/>
        </p:nvSpPr>
        <p:spPr>
          <a:xfrm>
            <a:off x="16667843"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7" name="Shape 957"/>
          <p:cNvSpPr/>
          <p:nvPr/>
        </p:nvSpPr>
        <p:spPr>
          <a:xfrm>
            <a:off x="16655143"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8" name="Shape 958"/>
          <p:cNvSpPr/>
          <p:nvPr/>
        </p:nvSpPr>
        <p:spPr>
          <a:xfrm>
            <a:off x="15689944"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9" name="Shape 959"/>
          <p:cNvSpPr/>
          <p:nvPr/>
        </p:nvSpPr>
        <p:spPr>
          <a:xfrm>
            <a:off x="15715344"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0" name="Shape 960"/>
          <p:cNvSpPr/>
          <p:nvPr/>
        </p:nvSpPr>
        <p:spPr>
          <a:xfrm flipV="1">
            <a:off x="15670156" y="9523530"/>
            <a:ext cx="1029140" cy="1071883"/>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1" name="Shape 961"/>
          <p:cNvSpPr/>
          <p:nvPr/>
        </p:nvSpPr>
        <p:spPr>
          <a:xfrm>
            <a:off x="18068470"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2" name="Shape 962"/>
          <p:cNvSpPr/>
          <p:nvPr/>
        </p:nvSpPr>
        <p:spPr>
          <a:xfrm>
            <a:off x="18068470"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3" name="Shape 963"/>
          <p:cNvSpPr/>
          <p:nvPr/>
        </p:nvSpPr>
        <p:spPr>
          <a:xfrm>
            <a:off x="19338470" y="925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4" name="Shape 964"/>
          <p:cNvSpPr/>
          <p:nvPr/>
        </p:nvSpPr>
        <p:spPr>
          <a:xfrm>
            <a:off x="19325770" y="10528300"/>
            <a:ext cx="330201"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5" name="Shape 965"/>
          <p:cNvSpPr/>
          <p:nvPr/>
        </p:nvSpPr>
        <p:spPr>
          <a:xfrm>
            <a:off x="18360572"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6" name="Shape 966"/>
          <p:cNvSpPr/>
          <p:nvPr/>
        </p:nvSpPr>
        <p:spPr>
          <a:xfrm>
            <a:off x="18385972" y="10704808"/>
            <a:ext cx="939797"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7" name="Shape 967"/>
          <p:cNvSpPr/>
          <p:nvPr/>
        </p:nvSpPr>
        <p:spPr>
          <a:xfrm flipH="1">
            <a:off x="18338157" y="9547970"/>
            <a:ext cx="1059015" cy="1029835"/>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8" name="Shape 968"/>
          <p:cNvSpPr/>
          <p:nvPr/>
        </p:nvSpPr>
        <p:spPr>
          <a:xfrm>
            <a:off x="207391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69" name="Shape 969"/>
          <p:cNvSpPr/>
          <p:nvPr/>
        </p:nvSpPr>
        <p:spPr>
          <a:xfrm>
            <a:off x="207391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0" name="Shape 970"/>
          <p:cNvSpPr/>
          <p:nvPr/>
        </p:nvSpPr>
        <p:spPr>
          <a:xfrm>
            <a:off x="22009100" y="925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1" name="Shape 971"/>
          <p:cNvSpPr/>
          <p:nvPr/>
        </p:nvSpPr>
        <p:spPr>
          <a:xfrm>
            <a:off x="21996400" y="10528300"/>
            <a:ext cx="330200" cy="330200"/>
          </a:xfrm>
          <a:prstGeom prst="ellipse">
            <a:avLst/>
          </a:prstGeom>
          <a:solidFill>
            <a:srgbClr val="FFFFFF"/>
          </a:solidFill>
          <a:ln w="127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2" name="Shape 972"/>
          <p:cNvSpPr/>
          <p:nvPr/>
        </p:nvSpPr>
        <p:spPr>
          <a:xfrm>
            <a:off x="21031201" y="94347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3" name="Shape 973"/>
          <p:cNvSpPr/>
          <p:nvPr/>
        </p:nvSpPr>
        <p:spPr>
          <a:xfrm>
            <a:off x="21056601" y="107048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4" name="Shape 974"/>
          <p:cNvSpPr/>
          <p:nvPr/>
        </p:nvSpPr>
        <p:spPr>
          <a:xfrm flipH="1">
            <a:off x="21011684" y="9543483"/>
            <a:ext cx="1059015" cy="102983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5" name="Shape 975"/>
          <p:cNvSpPr/>
          <p:nvPr/>
        </p:nvSpPr>
        <p:spPr>
          <a:xfrm flipH="1">
            <a:off x="20904790" y="9561157"/>
            <a:ext cx="12113" cy="979843"/>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6" name="Shape 976"/>
          <p:cNvSpPr txBox="1"/>
          <p:nvPr/>
        </p:nvSpPr>
        <p:spPr>
          <a:xfrm>
            <a:off x="1936324" y="7640475"/>
            <a:ext cx="1798829"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States:</a:t>
            </a:r>
          </a:p>
        </p:txBody>
      </p:sp>
      <p:sp>
        <p:nvSpPr>
          <p:cNvPr id="977" name="Shape 977"/>
          <p:cNvSpPr txBox="1"/>
          <p:nvPr/>
        </p:nvSpPr>
        <p:spPr>
          <a:xfrm>
            <a:off x="1905709" y="3525267"/>
            <a:ext cx="3624073"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State Variants: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
        <p:nvSpPr>
          <p:cNvPr id="986" name="Shape 986"/>
          <p:cNvSpPr/>
          <p:nvPr/>
        </p:nvSpPr>
        <p:spPr>
          <a:xfrm>
            <a:off x="389398" y="2592190"/>
            <a:ext cx="23605203" cy="1001453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
        <p:nvSpPr>
          <p:cNvPr id="991" name="Shape 991"/>
          <p:cNvSpPr/>
          <p:nvPr/>
        </p:nvSpPr>
        <p:spPr>
          <a:xfrm>
            <a:off x="389398" y="4718958"/>
            <a:ext cx="23605204" cy="782575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92" name="Shape 992"/>
          <p:cNvSpPr/>
          <p:nvPr/>
        </p:nvSpPr>
        <p:spPr>
          <a:xfrm>
            <a:off x="444108" y="2571641"/>
            <a:ext cx="4045292" cy="1010007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
        <p:nvSpPr>
          <p:cNvPr id="997" name="Shape 997"/>
          <p:cNvSpPr/>
          <p:nvPr/>
        </p:nvSpPr>
        <p:spPr>
          <a:xfrm>
            <a:off x="389398" y="7151461"/>
            <a:ext cx="23605204" cy="539325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98" name="Shape 998"/>
          <p:cNvSpPr/>
          <p:nvPr/>
        </p:nvSpPr>
        <p:spPr>
          <a:xfrm>
            <a:off x="444108" y="2571641"/>
            <a:ext cx="4045292" cy="1010007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
        <p:nvSpPr>
          <p:cNvPr id="1003" name="Shape 1003"/>
          <p:cNvSpPr/>
          <p:nvPr/>
        </p:nvSpPr>
        <p:spPr>
          <a:xfrm>
            <a:off x="389398" y="9806733"/>
            <a:ext cx="23605204" cy="273798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04" name="Shape 1004"/>
          <p:cNvSpPr/>
          <p:nvPr/>
        </p:nvSpPr>
        <p:spPr>
          <a:xfrm>
            <a:off x="444108" y="2571641"/>
            <a:ext cx="4045292" cy="1010007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txBox="1">
            <a:spLocks noGrp="1"/>
          </p:cNvSpPr>
          <p:nvPr>
            <p:ph type="title"/>
          </p:nvPr>
        </p:nvSpPr>
        <p:spPr>
          <a:prstGeom prst="rect">
            <a:avLst/>
          </a:prstGeom>
        </p:spPr>
        <p:txBody>
          <a:bodyPr/>
          <a:lstStyle>
            <a:lvl1pPr>
              <a:defRPr sz="10000"/>
            </a:lvl1pPr>
          </a:lstStyle>
          <a:p>
            <a:r>
              <a:t>Goals</a:t>
            </a:r>
          </a:p>
        </p:txBody>
      </p:sp>
      <p:sp>
        <p:nvSpPr>
          <p:cNvPr id="132" name="Shape 132"/>
          <p:cNvSpPr txBox="1">
            <a:spLocks noGrp="1"/>
          </p:cNvSpPr>
          <p:nvPr>
            <p:ph type="body" sz="half" idx="4294967295"/>
          </p:nvPr>
        </p:nvSpPr>
        <p:spPr>
          <a:xfrm>
            <a:off x="1778000" y="4152900"/>
            <a:ext cx="20828000" cy="5664200"/>
          </a:xfrm>
          <a:prstGeom prst="rect">
            <a:avLst/>
          </a:prstGeom>
        </p:spPr>
        <p:txBody>
          <a:bodyPr anchor="t"/>
          <a:lstStyle/>
          <a:p>
            <a:r>
              <a:t>Learn how hierarchies are formed, evolve, and maintained.</a:t>
            </a:r>
          </a:p>
          <a:p>
            <a:r>
              <a:t>Compare groups based on interactions and hierarchies.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
        <p:nvSpPr>
          <p:cNvPr id="1009" name="Shape 1009"/>
          <p:cNvSpPr/>
          <p:nvPr/>
        </p:nvSpPr>
        <p:spPr>
          <a:xfrm>
            <a:off x="389398" y="9806733"/>
            <a:ext cx="23605204" cy="273798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10" name="Shape 1010"/>
          <p:cNvSpPr/>
          <p:nvPr/>
        </p:nvSpPr>
        <p:spPr>
          <a:xfrm>
            <a:off x="444108" y="2571641"/>
            <a:ext cx="4045292" cy="1010007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11" name="Shape 1011"/>
          <p:cNvSpPr/>
          <p:nvPr/>
        </p:nvSpPr>
        <p:spPr>
          <a:xfrm>
            <a:off x="4242045" y="7567367"/>
            <a:ext cx="19818602" cy="249490"/>
          </a:xfrm>
          <a:prstGeom prst="rect">
            <a:avLst/>
          </a:prstGeom>
          <a:solidFill>
            <a:schemeClr val="accent4">
              <a:hueOff val="-461056"/>
              <a:satOff val="4338"/>
              <a:lumOff val="-10225"/>
              <a:alpha val="5271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
        <p:nvSpPr>
          <p:cNvPr id="1016" name="Shape 1016"/>
          <p:cNvSpPr/>
          <p:nvPr/>
        </p:nvSpPr>
        <p:spPr>
          <a:xfrm>
            <a:off x="444108" y="2571641"/>
            <a:ext cx="4045292" cy="1010007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
        <p:nvSpPr>
          <p:cNvPr id="1021" name="Shape 1021"/>
          <p:cNvSpPr/>
          <p:nvPr/>
        </p:nvSpPr>
        <p:spPr>
          <a:xfrm>
            <a:off x="444108" y="8402039"/>
            <a:ext cx="4045292" cy="426967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UI-1.png"/>
          <p:cNvPicPr>
            <a:picLocks noChangeAspect="1"/>
          </p:cNvPicPr>
          <p:nvPr/>
        </p:nvPicPr>
        <p:blipFill>
          <a:blip r:embed="rId3"/>
          <a:stretch>
            <a:fillRect/>
          </a:stretch>
        </p:blipFill>
        <p:spPr>
          <a:xfrm>
            <a:off x="446180" y="1243645"/>
            <a:ext cx="23491640" cy="1122871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Select.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2540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00" fill="hold"/>
                                        <p:tgtEl>
                                          <p:spTgt spid="10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2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Deselect.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00" fill="hold"/>
                                        <p:tgtEl>
                                          <p:spTgt spid="10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3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SelectIntr.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00" fill="hold"/>
                                        <p:tgtEl>
                                          <p:spTgt spid="10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3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Compare.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270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0" fill="hold"/>
                                        <p:tgtEl>
                                          <p:spTgt spid="10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41"/>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txBox="1">
            <a:spLocks noGrp="1"/>
          </p:cNvSpPr>
          <p:nvPr>
            <p:ph type="title"/>
          </p:nvPr>
        </p:nvSpPr>
        <p:spPr>
          <a:prstGeom prst="rect">
            <a:avLst/>
          </a:prstGeom>
        </p:spPr>
        <p:txBody>
          <a:bodyPr/>
          <a:lstStyle>
            <a:lvl1pPr>
              <a:defRPr sz="10000"/>
            </a:lvl1pPr>
          </a:lstStyle>
          <a:p>
            <a:r>
              <a:t>Case Study: Debates</a:t>
            </a:r>
          </a:p>
        </p:txBody>
      </p:sp>
      <p:pic>
        <p:nvPicPr>
          <p:cNvPr id="1046" name="20video-factcheck-superJumbo.jpg"/>
          <p:cNvPicPr>
            <a:picLocks noChangeAspect="1"/>
          </p:cNvPicPr>
          <p:nvPr/>
        </p:nvPicPr>
        <p:blipFill>
          <a:blip r:embed="rId3"/>
          <a:stretch>
            <a:fillRect/>
          </a:stretch>
        </p:blipFill>
        <p:spPr>
          <a:xfrm>
            <a:off x="1552519" y="3801768"/>
            <a:ext cx="11001130" cy="7332297"/>
          </a:xfrm>
          <a:prstGeom prst="rect">
            <a:avLst/>
          </a:prstGeom>
          <a:ln w="12700">
            <a:miter lim="400000"/>
          </a:ln>
        </p:spPr>
      </p:pic>
      <p:sp>
        <p:nvSpPr>
          <p:cNvPr id="1047" name="Shape 1047"/>
          <p:cNvSpPr txBox="1">
            <a:spLocks noGrp="1"/>
          </p:cNvSpPr>
          <p:nvPr>
            <p:ph type="body" sz="quarter" idx="4294967295"/>
          </p:nvPr>
        </p:nvSpPr>
        <p:spPr>
          <a:xfrm>
            <a:off x="13061362" y="4153532"/>
            <a:ext cx="10090738" cy="6628769"/>
          </a:xfrm>
          <a:prstGeom prst="rect">
            <a:avLst/>
          </a:prstGeom>
        </p:spPr>
        <p:txBody>
          <a:bodyPr anchor="t"/>
          <a:lstStyle/>
          <a:p>
            <a:r>
              <a:t>Four subjects - two debaters, the moderator and audience</a:t>
            </a:r>
          </a:p>
          <a:p>
            <a:r>
              <a:t>Interruptions were considered as aggressive interactions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txBox="1">
            <a:spLocks noGrp="1"/>
          </p:cNvSpPr>
          <p:nvPr>
            <p:ph type="title"/>
          </p:nvPr>
        </p:nvSpPr>
        <p:spPr>
          <a:prstGeom prst="rect">
            <a:avLst/>
          </a:prstGeom>
        </p:spPr>
        <p:txBody>
          <a:bodyPr/>
          <a:lstStyle>
            <a:lvl1pPr>
              <a:defRPr sz="10000"/>
            </a:lvl1pPr>
          </a:lstStyle>
          <a:p>
            <a:r>
              <a:t>Case Study: Debates</a:t>
            </a:r>
          </a:p>
        </p:txBody>
      </p:sp>
      <p:pic>
        <p:nvPicPr>
          <p:cNvPr id="1052" name="pres1.png"/>
          <p:cNvPicPr>
            <a:picLocks noChangeAspect="1"/>
          </p:cNvPicPr>
          <p:nvPr/>
        </p:nvPicPr>
        <p:blipFill>
          <a:blip r:embed="rId3"/>
          <a:stretch>
            <a:fillRect/>
          </a:stretch>
        </p:blipFill>
        <p:spPr>
          <a:xfrm>
            <a:off x="5055356" y="3885689"/>
            <a:ext cx="14443256" cy="3701084"/>
          </a:xfrm>
          <a:prstGeom prst="rect">
            <a:avLst/>
          </a:prstGeom>
          <a:ln w="12700">
            <a:miter lim="400000"/>
          </a:ln>
        </p:spPr>
      </p:pic>
      <p:pic>
        <p:nvPicPr>
          <p:cNvPr id="1053" name="pres2.png"/>
          <p:cNvPicPr>
            <a:picLocks noChangeAspect="1"/>
          </p:cNvPicPr>
          <p:nvPr/>
        </p:nvPicPr>
        <p:blipFill>
          <a:blip r:embed="rId4"/>
          <a:stretch>
            <a:fillRect/>
          </a:stretch>
        </p:blipFill>
        <p:spPr>
          <a:xfrm>
            <a:off x="4900436" y="8830977"/>
            <a:ext cx="14753090" cy="377404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txBox="1">
            <a:spLocks noGrp="1"/>
          </p:cNvSpPr>
          <p:nvPr>
            <p:ph type="title"/>
          </p:nvPr>
        </p:nvSpPr>
        <p:spPr>
          <a:prstGeom prst="rect">
            <a:avLst/>
          </a:prstGeom>
        </p:spPr>
        <p:txBody>
          <a:bodyPr/>
          <a:lstStyle>
            <a:lvl1pPr>
              <a:defRPr sz="10000"/>
            </a:lvl1pPr>
          </a:lstStyle>
          <a:p>
            <a:r>
              <a:t>Visualizing Interactions</a:t>
            </a:r>
          </a:p>
        </p:txBody>
      </p:sp>
      <p:graphicFrame>
        <p:nvGraphicFramePr>
          <p:cNvPr id="137" name="Table 137"/>
          <p:cNvGraphicFramePr/>
          <p:nvPr/>
        </p:nvGraphicFramePr>
        <p:xfrm>
          <a:off x="1701800" y="4152900"/>
          <a:ext cx="21005800" cy="9296400"/>
        </p:xfrm>
        <a:graphic>
          <a:graphicData uri="http://schemas.openxmlformats.org/drawingml/2006/table">
            <a:tbl>
              <a:tblPr firstRow="1" bandRow="1">
                <a:tableStyleId>{4C3C2611-4C71-4FC5-86AE-919BDF0F9419}</a:tableStyleId>
              </a:tblPr>
              <a:tblGrid>
                <a:gridCol w="15494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tblGrid>
              <a:tr h="533400">
                <a:tc>
                  <a:txBody>
                    <a:bodyPr/>
                    <a:lstStyle/>
                    <a:p>
                      <a:pPr defTabSz="914400">
                        <a:defRPr sz="1800" b="0">
                          <a:solidFill>
                            <a:srgbClr val="000000"/>
                          </a:solidFill>
                        </a:defRPr>
                      </a:pPr>
                      <a:r>
                        <a:rPr sz="2600" b="1">
                          <a:solidFill>
                            <a:srgbClr val="FFFFFF"/>
                          </a:solidFill>
                          <a:sym typeface="Helvetica Neue"/>
                        </a:rPr>
                        <a:t>Time</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Attacker</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Victim</a:t>
                      </a:r>
                    </a:p>
                  </a:txBody>
                  <a:tcPr marL="50800" marR="50800" marT="50800" marB="50800" anchor="ctr" horzOverflow="overflow"/>
                </a:tc>
                <a:extLst>
                  <a:ext uri="{0D108BD9-81ED-4DB2-BD59-A6C34878D82A}">
                    <a16:rowId xmlns:a16="http://schemas.microsoft.com/office/drawing/2014/main" val="10000"/>
                  </a:ext>
                </a:extLst>
              </a:tr>
              <a:tr h="533400">
                <a:tc>
                  <a:txBody>
                    <a:bodyPr/>
                    <a:lstStyle/>
                    <a:p>
                      <a:pPr defTabSz="914400">
                        <a:defRPr sz="1800"/>
                      </a:pPr>
                      <a:r>
                        <a:rPr sz="2600">
                          <a:sym typeface="Helvetica Neue"/>
                        </a:rPr>
                        <a:t>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1"/>
                  </a:ext>
                </a:extLst>
              </a:tr>
              <a:tr h="533400">
                <a:tc>
                  <a:txBody>
                    <a:bodyPr/>
                    <a:lstStyle/>
                    <a:p>
                      <a:pPr defTabSz="914400">
                        <a:defRPr sz="1800"/>
                      </a:pPr>
                      <a:r>
                        <a:rPr sz="2600">
                          <a:sym typeface="Helvetica Neue"/>
                        </a:rPr>
                        <a:t>100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2"/>
                  </a:ext>
                </a:extLst>
              </a:tr>
              <a:tr h="533400">
                <a:tc>
                  <a:txBody>
                    <a:bodyPr/>
                    <a:lstStyle/>
                    <a:p>
                      <a:pPr defTabSz="914400">
                        <a:defRPr sz="1800"/>
                      </a:pPr>
                      <a:r>
                        <a:rPr sz="2600">
                          <a:sym typeface="Helvetica Neue"/>
                        </a:rPr>
                        <a:t>200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3"/>
                  </a:ext>
                </a:extLst>
              </a:tr>
              <a:tr h="533400">
                <a:tc>
                  <a:txBody>
                    <a:bodyPr/>
                    <a:lstStyle/>
                    <a:p>
                      <a:pPr defTabSz="914400">
                        <a:defRPr sz="1800"/>
                      </a:pPr>
                      <a:r>
                        <a:rPr sz="2600">
                          <a:sym typeface="Helvetica Neue"/>
                        </a:rPr>
                        <a:t>300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4"/>
                  </a:ext>
                </a:extLst>
              </a:tr>
              <a:tr h="533400">
                <a:tc>
                  <a:txBody>
                    <a:bodyPr/>
                    <a:lstStyle/>
                    <a:p>
                      <a:pPr defTabSz="914400">
                        <a:defRPr sz="1800"/>
                      </a:pPr>
                      <a:r>
                        <a:rPr sz="2600">
                          <a:sym typeface="Helvetica Neue"/>
                        </a:rPr>
                        <a:t>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5"/>
                  </a:ext>
                </a:extLst>
              </a:tr>
              <a:tr h="533400">
                <a:tc>
                  <a:txBody>
                    <a:bodyPr/>
                    <a:lstStyle/>
                    <a:p>
                      <a:pPr defTabSz="914400">
                        <a:defRPr sz="1800"/>
                      </a:pPr>
                      <a:r>
                        <a:rPr sz="2600">
                          <a:sym typeface="Helvetica Neue"/>
                        </a:rPr>
                        <a:t>650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6"/>
                  </a:ext>
                </a:extLst>
              </a:tr>
              <a:tr h="533400">
                <a:tc>
                  <a:txBody>
                    <a:bodyPr/>
                    <a:lstStyle/>
                    <a:p>
                      <a:pPr defTabSz="914400">
                        <a:defRPr sz="1800"/>
                      </a:pPr>
                      <a:r>
                        <a:rPr sz="2600">
                          <a:sym typeface="Helvetica Neue"/>
                        </a:rPr>
                        <a:t>710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7"/>
                  </a:ext>
                </a:extLst>
              </a:tr>
              <a:tr h="533400">
                <a:tc>
                  <a:txBody>
                    <a:bodyPr/>
                    <a:lstStyle/>
                    <a:p>
                      <a:pPr defTabSz="914400">
                        <a:defRPr sz="1800"/>
                      </a:pPr>
                      <a:r>
                        <a:rPr sz="2600">
                          <a:sym typeface="Helvetica Neue"/>
                        </a:rPr>
                        <a:t>770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8"/>
                  </a:ext>
                </a:extLst>
              </a:tr>
              <a:tr h="533400">
                <a:tc>
                  <a:txBody>
                    <a:bodyPr/>
                    <a:lstStyle/>
                    <a:p>
                      <a:pPr defTabSz="914400">
                        <a:defRPr sz="1800"/>
                      </a:pPr>
                      <a:r>
                        <a:rPr sz="2600">
                          <a:sym typeface="Helvetica Neue"/>
                        </a:rPr>
                        <a:t>970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9"/>
                  </a:ext>
                </a:extLst>
              </a:tr>
              <a:tr h="533400">
                <a:tc>
                  <a:txBody>
                    <a:bodyPr/>
                    <a:lstStyle/>
                    <a:p>
                      <a:pPr defTabSz="914400">
                        <a:defRPr sz="1800"/>
                      </a:pPr>
                      <a:r>
                        <a:rPr sz="2600">
                          <a:sym typeface="Helvetica Neue"/>
                        </a:rPr>
                        <a:t>1060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0"/>
                  </a:ext>
                </a:extLst>
              </a:tr>
              <a:tr h="533400">
                <a:tc>
                  <a:txBody>
                    <a:bodyPr/>
                    <a:lstStyle/>
                    <a:p>
                      <a:pPr defTabSz="914400">
                        <a:defRPr sz="1800"/>
                      </a:pPr>
                      <a:r>
                        <a:rPr sz="2600">
                          <a:sym typeface="Helvetica Neue"/>
                        </a:rPr>
                        <a:t>1250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1"/>
                  </a:ext>
                </a:extLst>
              </a:tr>
              <a:tr h="533400">
                <a:tc>
                  <a:txBody>
                    <a:bodyPr/>
                    <a:lstStyle/>
                    <a:p>
                      <a:pPr defTabSz="914400">
                        <a:defRPr sz="1800"/>
                      </a:pPr>
                      <a:r>
                        <a:rPr sz="2600">
                          <a:sym typeface="Helvetica Neue"/>
                        </a:rPr>
                        <a:t>1350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2"/>
                  </a:ext>
                </a:extLst>
              </a:tr>
              <a:tr h="533400">
                <a:tc>
                  <a:txBody>
                    <a:bodyPr/>
                    <a:lstStyle/>
                    <a:p>
                      <a:pPr defTabSz="914400">
                        <a:defRPr sz="1800"/>
                      </a:pPr>
                      <a:r>
                        <a:rPr sz="2600">
                          <a:sym typeface="Helvetica Neue"/>
                        </a:rPr>
                        <a:t>1450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3"/>
                  </a:ext>
                </a:extLst>
              </a:tr>
              <a:tr h="533400">
                <a:tc>
                  <a:txBody>
                    <a:bodyPr/>
                    <a:lstStyle/>
                    <a:p>
                      <a:pPr defTabSz="914400">
                        <a:defRPr sz="1800"/>
                      </a:pPr>
                      <a:r>
                        <a:rPr sz="2600">
                          <a:sym typeface="Helvetica Neue"/>
                        </a:rPr>
                        <a:t>1550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4"/>
                  </a:ext>
                </a:extLst>
              </a:tr>
            </a:tbl>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txBox="1">
            <a:spLocks noGrp="1"/>
          </p:cNvSpPr>
          <p:nvPr>
            <p:ph type="title"/>
          </p:nvPr>
        </p:nvSpPr>
        <p:spPr>
          <a:prstGeom prst="rect">
            <a:avLst/>
          </a:prstGeom>
        </p:spPr>
        <p:txBody>
          <a:bodyPr/>
          <a:lstStyle>
            <a:lvl1pPr>
              <a:defRPr sz="10000"/>
            </a:lvl1pPr>
          </a:lstStyle>
          <a:p>
            <a:r>
              <a:t>Case Study: Debates</a:t>
            </a:r>
          </a:p>
        </p:txBody>
      </p:sp>
      <p:pic>
        <p:nvPicPr>
          <p:cNvPr id="1058" name="pres1.png"/>
          <p:cNvPicPr>
            <a:picLocks noChangeAspect="1"/>
          </p:cNvPicPr>
          <p:nvPr/>
        </p:nvPicPr>
        <p:blipFill>
          <a:blip r:embed="rId3"/>
          <a:stretch>
            <a:fillRect/>
          </a:stretch>
        </p:blipFill>
        <p:spPr>
          <a:xfrm>
            <a:off x="5055356" y="3885689"/>
            <a:ext cx="14443256" cy="3701084"/>
          </a:xfrm>
          <a:prstGeom prst="rect">
            <a:avLst/>
          </a:prstGeom>
          <a:ln w="12700">
            <a:miter lim="400000"/>
          </a:ln>
        </p:spPr>
      </p:pic>
      <p:pic>
        <p:nvPicPr>
          <p:cNvPr id="1059" name="pres2.png"/>
          <p:cNvPicPr>
            <a:picLocks noChangeAspect="1"/>
          </p:cNvPicPr>
          <p:nvPr/>
        </p:nvPicPr>
        <p:blipFill>
          <a:blip r:embed="rId4"/>
          <a:stretch>
            <a:fillRect/>
          </a:stretch>
        </p:blipFill>
        <p:spPr>
          <a:xfrm>
            <a:off x="4900436" y="8830977"/>
            <a:ext cx="14753090" cy="3774047"/>
          </a:xfrm>
          <a:prstGeom prst="rect">
            <a:avLst/>
          </a:prstGeom>
          <a:ln w="12700">
            <a:miter lim="400000"/>
          </a:ln>
        </p:spPr>
      </p:pic>
      <p:sp>
        <p:nvSpPr>
          <p:cNvPr id="1060" name="Shape 1060"/>
          <p:cNvSpPr/>
          <p:nvPr/>
        </p:nvSpPr>
        <p:spPr>
          <a:xfrm>
            <a:off x="6088109" y="4316167"/>
            <a:ext cx="13464931" cy="273303"/>
          </a:xfrm>
          <a:prstGeom prst="rect">
            <a:avLst/>
          </a:prstGeom>
          <a:solidFill>
            <a:schemeClr val="accent4">
              <a:hueOff val="-461056"/>
              <a:satOff val="4338"/>
              <a:lumOff val="-10225"/>
              <a:alpha val="5271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61" name="Shape 1061"/>
          <p:cNvSpPr/>
          <p:nvPr/>
        </p:nvSpPr>
        <p:spPr>
          <a:xfrm>
            <a:off x="6088109" y="9243767"/>
            <a:ext cx="13464931" cy="273303"/>
          </a:xfrm>
          <a:prstGeom prst="rect">
            <a:avLst/>
          </a:prstGeom>
          <a:solidFill>
            <a:schemeClr val="accent4">
              <a:hueOff val="-461056"/>
              <a:satOff val="4338"/>
              <a:lumOff val="-10225"/>
              <a:alpha val="5271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Shape 1065"/>
          <p:cNvSpPr txBox="1">
            <a:spLocks noGrp="1"/>
          </p:cNvSpPr>
          <p:nvPr>
            <p:ph type="title"/>
          </p:nvPr>
        </p:nvSpPr>
        <p:spPr>
          <a:prstGeom prst="rect">
            <a:avLst/>
          </a:prstGeom>
        </p:spPr>
        <p:txBody>
          <a:bodyPr/>
          <a:lstStyle>
            <a:lvl1pPr>
              <a:defRPr sz="10000"/>
            </a:lvl1pPr>
          </a:lstStyle>
          <a:p>
            <a:r>
              <a:t>Case Study: Debates</a:t>
            </a:r>
          </a:p>
        </p:txBody>
      </p:sp>
      <p:pic>
        <p:nvPicPr>
          <p:cNvPr id="1066" name="pres1.png"/>
          <p:cNvPicPr>
            <a:picLocks noChangeAspect="1"/>
          </p:cNvPicPr>
          <p:nvPr/>
        </p:nvPicPr>
        <p:blipFill>
          <a:blip r:embed="rId3"/>
          <a:stretch>
            <a:fillRect/>
          </a:stretch>
        </p:blipFill>
        <p:spPr>
          <a:xfrm>
            <a:off x="5055356" y="3885689"/>
            <a:ext cx="14443256" cy="3701084"/>
          </a:xfrm>
          <a:prstGeom prst="rect">
            <a:avLst/>
          </a:prstGeom>
          <a:ln w="12700">
            <a:miter lim="400000"/>
          </a:ln>
        </p:spPr>
      </p:pic>
      <p:pic>
        <p:nvPicPr>
          <p:cNvPr id="1067" name="pres3.png"/>
          <p:cNvPicPr>
            <a:picLocks noChangeAspect="1"/>
          </p:cNvPicPr>
          <p:nvPr/>
        </p:nvPicPr>
        <p:blipFill>
          <a:blip r:embed="rId4"/>
          <a:stretch>
            <a:fillRect/>
          </a:stretch>
        </p:blipFill>
        <p:spPr>
          <a:xfrm>
            <a:off x="5905943" y="9006501"/>
            <a:ext cx="12920734" cy="3161941"/>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txBox="1">
            <a:spLocks noGrp="1"/>
          </p:cNvSpPr>
          <p:nvPr>
            <p:ph type="title"/>
          </p:nvPr>
        </p:nvSpPr>
        <p:spPr>
          <a:prstGeom prst="rect">
            <a:avLst/>
          </a:prstGeom>
        </p:spPr>
        <p:txBody>
          <a:bodyPr/>
          <a:lstStyle>
            <a:lvl1pPr>
              <a:defRPr sz="10000"/>
            </a:lvl1pPr>
          </a:lstStyle>
          <a:p>
            <a:r>
              <a:t>Conclusion</a:t>
            </a:r>
          </a:p>
        </p:txBody>
      </p:sp>
      <p:sp>
        <p:nvSpPr>
          <p:cNvPr id="1072" name="Shape 1072"/>
          <p:cNvSpPr txBox="1">
            <a:spLocks noGrp="1"/>
          </p:cNvSpPr>
          <p:nvPr>
            <p:ph type="body" idx="4294967295"/>
          </p:nvPr>
        </p:nvSpPr>
        <p:spPr>
          <a:xfrm>
            <a:off x="1778000" y="3898900"/>
            <a:ext cx="20828000" cy="8026400"/>
          </a:xfrm>
          <a:prstGeom prst="rect">
            <a:avLst/>
          </a:prstGeom>
        </p:spPr>
        <p:txBody>
          <a:bodyPr anchor="t"/>
          <a:lstStyle/>
          <a:p>
            <a:pPr marL="615950" indent="-615950" defTabSz="800735">
              <a:spcBef>
                <a:spcPts val="5700"/>
              </a:spcBef>
              <a:defRPr sz="5044"/>
            </a:pPr>
            <a:r>
              <a:t>Overall the experts found the system useful and engaging.</a:t>
            </a:r>
          </a:p>
          <a:p>
            <a:pPr marL="615950" indent="-615950" defTabSz="800735">
              <a:spcBef>
                <a:spcPts val="5700"/>
              </a:spcBef>
              <a:defRPr sz="5044"/>
            </a:pPr>
            <a:r>
              <a:t>Explicitly encoding the instantaneous rank and reversals was useful.</a:t>
            </a:r>
          </a:p>
          <a:p>
            <a:pPr marL="615950" indent="-615950" defTabSz="800735">
              <a:spcBef>
                <a:spcPts val="5700"/>
              </a:spcBef>
              <a:defRPr sz="5044"/>
            </a:pPr>
            <a:r>
              <a:t>Bursts were better detected with bundling</a:t>
            </a:r>
          </a:p>
          <a:p>
            <a:pPr marL="615950" indent="-615950" defTabSz="800735">
              <a:spcBef>
                <a:spcPts val="5700"/>
              </a:spcBef>
              <a:defRPr sz="5044"/>
            </a:pPr>
            <a:r>
              <a:t>The MDS plot was only helpful for finding similarities in state and state variant sequences, not interaction sequences and summary statistics. </a:t>
            </a:r>
          </a:p>
          <a:p>
            <a:pPr marL="615950" indent="-615950" defTabSz="800735">
              <a:spcBef>
                <a:spcPts val="5700"/>
              </a:spcBef>
              <a:defRPr sz="5044"/>
            </a:pPr>
            <a:r>
              <a:t>Only two users tested the tool.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0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0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 grpId="1"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Shape 1074"/>
          <p:cNvSpPr txBox="1">
            <a:spLocks noGrp="1"/>
          </p:cNvSpPr>
          <p:nvPr>
            <p:ph type="ctrTitle"/>
          </p:nvPr>
        </p:nvSpPr>
        <p:spPr>
          <a:xfrm>
            <a:off x="1879600" y="3327400"/>
            <a:ext cx="13662486" cy="3661083"/>
          </a:xfrm>
          <a:prstGeom prst="rect">
            <a:avLst/>
          </a:prstGeom>
        </p:spPr>
        <p:txBody>
          <a:bodyPr anchor="t"/>
          <a:lstStyle/>
          <a:p>
            <a:pPr lvl="1" algn="l">
              <a:defRPr sz="10700"/>
            </a:pPr>
            <a:r>
              <a:t>PeckVis</a:t>
            </a:r>
          </a:p>
        </p:txBody>
      </p:sp>
      <p:sp>
        <p:nvSpPr>
          <p:cNvPr id="1075" name="Shape 1075"/>
          <p:cNvSpPr txBox="1">
            <a:spLocks noGrp="1"/>
          </p:cNvSpPr>
          <p:nvPr>
            <p:ph type="subTitle" sz="quarter" idx="1"/>
          </p:nvPr>
        </p:nvSpPr>
        <p:spPr>
          <a:xfrm>
            <a:off x="1964096" y="5742518"/>
            <a:ext cx="14596462" cy="3334396"/>
          </a:xfrm>
          <a:prstGeom prst="rect">
            <a:avLst/>
          </a:prstGeom>
        </p:spPr>
        <p:txBody>
          <a:bodyPr/>
          <a:lstStyle/>
          <a:p>
            <a:pPr algn="l" defTabSz="586104">
              <a:lnSpc>
                <a:spcPct val="120000"/>
              </a:lnSpc>
              <a:defRPr sz="4615"/>
            </a:pPr>
            <a:r>
              <a:t>Darius Coelho </a:t>
            </a:r>
          </a:p>
          <a:p>
            <a:pPr algn="l" defTabSz="586104">
              <a:lnSpc>
                <a:spcPct val="120000"/>
              </a:lnSpc>
              <a:defRPr sz="4615"/>
            </a:pPr>
            <a:r>
              <a:t>Ivan Chase</a:t>
            </a:r>
          </a:p>
          <a:p>
            <a:pPr algn="l" defTabSz="586104">
              <a:lnSpc>
                <a:spcPct val="120000"/>
              </a:lnSpc>
              <a:defRPr sz="4615"/>
            </a:pPr>
            <a:r>
              <a:t>Klaus Mueller</a:t>
            </a:r>
          </a:p>
        </p:txBody>
      </p:sp>
      <p:pic>
        <p:nvPicPr>
          <p:cNvPr id="1076" name="stony brook university.png"/>
          <p:cNvPicPr>
            <a:picLocks noChangeAspect="1"/>
          </p:cNvPicPr>
          <p:nvPr/>
        </p:nvPicPr>
        <p:blipFill>
          <a:blip r:embed="rId3"/>
          <a:stretch>
            <a:fillRect/>
          </a:stretch>
        </p:blipFill>
        <p:spPr>
          <a:xfrm>
            <a:off x="2024942" y="9176683"/>
            <a:ext cx="5551627" cy="937775"/>
          </a:xfrm>
          <a:prstGeom prst="rect">
            <a:avLst/>
          </a:prstGeom>
          <a:ln w="12700">
            <a:miter lim="400000"/>
          </a:ln>
        </p:spPr>
      </p:pic>
      <p:pic>
        <p:nvPicPr>
          <p:cNvPr id="1077" name="UI-1.png"/>
          <p:cNvPicPr>
            <a:picLocks noChangeAspect="1"/>
          </p:cNvPicPr>
          <p:nvPr/>
        </p:nvPicPr>
        <p:blipFill>
          <a:blip r:embed="rId4"/>
          <a:stretch>
            <a:fillRect/>
          </a:stretch>
        </p:blipFill>
        <p:spPr>
          <a:xfrm>
            <a:off x="8376277" y="3333131"/>
            <a:ext cx="14776197" cy="7062837"/>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Shape 1081"/>
          <p:cNvSpPr txBox="1">
            <a:spLocks noGrp="1"/>
          </p:cNvSpPr>
          <p:nvPr>
            <p:ph type="title"/>
          </p:nvPr>
        </p:nvSpPr>
        <p:spPr>
          <a:prstGeom prst="rect">
            <a:avLst/>
          </a:prstGeom>
        </p:spPr>
        <p:txBody>
          <a:bodyPr/>
          <a:lstStyle>
            <a:lvl1pPr>
              <a:defRPr sz="10000"/>
            </a:lvl1pPr>
          </a:lstStyle>
          <a:p>
            <a:r>
              <a:t>Representing Dominance Networks</a:t>
            </a:r>
          </a:p>
        </p:txBody>
      </p:sp>
      <p:grpSp>
        <p:nvGrpSpPr>
          <p:cNvPr id="1142" name="Group 1142"/>
          <p:cNvGrpSpPr/>
          <p:nvPr/>
        </p:nvGrpSpPr>
        <p:grpSpPr>
          <a:xfrm>
            <a:off x="1993900" y="5118100"/>
            <a:ext cx="20294600" cy="1600200"/>
            <a:chOff x="0" y="0"/>
            <a:chExt cx="20294600" cy="1600200"/>
          </a:xfrm>
        </p:grpSpPr>
        <p:grpSp>
          <p:nvGrpSpPr>
            <p:cNvPr id="1087" name="Group 1087"/>
            <p:cNvGrpSpPr/>
            <p:nvPr/>
          </p:nvGrpSpPr>
          <p:grpSpPr>
            <a:xfrm>
              <a:off x="0" y="0"/>
              <a:ext cx="1600200" cy="1600200"/>
              <a:chOff x="0" y="0"/>
              <a:chExt cx="1600200" cy="1600200"/>
            </a:xfrm>
          </p:grpSpPr>
          <p:sp>
            <p:nvSpPr>
              <p:cNvPr id="1082" name="Shape 1082"/>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83" name="Shape 1083"/>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84" name="Shape 1084"/>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85" name="Shape 1085"/>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86" name="Shape 1086"/>
              <p:cNvSpPr/>
              <p:nvPr/>
            </p:nvSpPr>
            <p:spPr>
              <a:xfrm>
                <a:off x="314650" y="170436"/>
                <a:ext cx="952827" cy="2534"/>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094" name="Group 1094"/>
            <p:cNvGrpSpPr/>
            <p:nvPr/>
          </p:nvGrpSpPr>
          <p:grpSpPr>
            <a:xfrm>
              <a:off x="2670628" y="0"/>
              <a:ext cx="1600201" cy="1600200"/>
              <a:chOff x="0" y="0"/>
              <a:chExt cx="1600200" cy="1600200"/>
            </a:xfrm>
          </p:grpSpPr>
          <p:sp>
            <p:nvSpPr>
              <p:cNvPr id="1088" name="Shape 1088"/>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89" name="Shape 1089"/>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0" name="Shape 1090"/>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1" name="Shape 1091"/>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2" name="Shape 1092"/>
              <p:cNvSpPr/>
              <p:nvPr/>
            </p:nvSpPr>
            <p:spPr>
              <a:xfrm>
                <a:off x="304835" y="163782"/>
                <a:ext cx="965493" cy="15268"/>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3" name="Shape 1093"/>
              <p:cNvSpPr/>
              <p:nvPr/>
            </p:nvSpPr>
            <p:spPr>
              <a:xfrm>
                <a:off x="323278" y="1441450"/>
                <a:ext cx="939797" cy="2584"/>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02" name="Group 1102"/>
            <p:cNvGrpSpPr/>
            <p:nvPr/>
          </p:nvGrpSpPr>
          <p:grpSpPr>
            <a:xfrm>
              <a:off x="10682514" y="0"/>
              <a:ext cx="1600201" cy="1600200"/>
              <a:chOff x="0" y="0"/>
              <a:chExt cx="1600200" cy="1600200"/>
            </a:xfrm>
          </p:grpSpPr>
          <p:sp>
            <p:nvSpPr>
              <p:cNvPr id="1095" name="Shape 1095"/>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6" name="Shape 1096"/>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7" name="Shape 1097"/>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8" name="Shape 1098"/>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99" name="Shape 1099"/>
              <p:cNvSpPr/>
              <p:nvPr/>
            </p:nvSpPr>
            <p:spPr>
              <a:xfrm>
                <a:off x="292101" y="176448"/>
                <a:ext cx="990600" cy="2568"/>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0" name="Shape 1100"/>
              <p:cNvSpPr/>
              <p:nvPr/>
            </p:nvSpPr>
            <p:spPr>
              <a:xfrm>
                <a:off x="317501" y="1446508"/>
                <a:ext cx="939798" cy="2584"/>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1" name="Shape 1101"/>
              <p:cNvSpPr/>
              <p:nvPr/>
            </p:nvSpPr>
            <p:spPr>
              <a:xfrm flipH="1">
                <a:off x="287503" y="273173"/>
                <a:ext cx="1045516" cy="1055917"/>
              </a:xfrm>
              <a:prstGeom prst="line">
                <a:avLst/>
              </a:prstGeom>
              <a:noFill/>
              <a:ln w="381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10" name="Group 1110"/>
            <p:cNvGrpSpPr/>
            <p:nvPr/>
          </p:nvGrpSpPr>
          <p:grpSpPr>
            <a:xfrm>
              <a:off x="13353143" y="0"/>
              <a:ext cx="1600201" cy="1600200"/>
              <a:chOff x="0" y="0"/>
              <a:chExt cx="1600200" cy="1600200"/>
            </a:xfrm>
          </p:grpSpPr>
          <p:sp>
            <p:nvSpPr>
              <p:cNvPr id="1103" name="Shape 1103"/>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4" name="Shape 1104"/>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5" name="Shape 1105"/>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6" name="Shape 1106"/>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7" name="Shape 1107"/>
              <p:cNvSpPr/>
              <p:nvPr/>
            </p:nvSpPr>
            <p:spPr>
              <a:xfrm>
                <a:off x="292101" y="176499"/>
                <a:ext cx="978227" cy="2602"/>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8" name="Shape 1108"/>
              <p:cNvSpPr/>
              <p:nvPr/>
            </p:nvSpPr>
            <p:spPr>
              <a:xfrm>
                <a:off x="317501" y="1446508"/>
                <a:ext cx="939798" cy="2584"/>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09" name="Shape 1109"/>
              <p:cNvSpPr/>
              <p:nvPr/>
            </p:nvSpPr>
            <p:spPr>
              <a:xfrm flipV="1">
                <a:off x="272314" y="265230"/>
                <a:ext cx="1029140" cy="1071883"/>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18" name="Group 1118"/>
            <p:cNvGrpSpPr/>
            <p:nvPr/>
          </p:nvGrpSpPr>
          <p:grpSpPr>
            <a:xfrm>
              <a:off x="16023770" y="0"/>
              <a:ext cx="1600201" cy="1600200"/>
              <a:chOff x="0" y="0"/>
              <a:chExt cx="1600200" cy="1600200"/>
            </a:xfrm>
          </p:grpSpPr>
          <p:sp>
            <p:nvSpPr>
              <p:cNvPr id="1111" name="Shape 1111"/>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2" name="Shape 1112"/>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3" name="Shape 1113"/>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4" name="Shape 1114"/>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5" name="Shape 1115"/>
              <p:cNvSpPr/>
              <p:nvPr/>
            </p:nvSpPr>
            <p:spPr>
              <a:xfrm>
                <a:off x="292101" y="176499"/>
                <a:ext cx="978227" cy="2602"/>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6" name="Shape 1116"/>
              <p:cNvSpPr/>
              <p:nvPr/>
            </p:nvSpPr>
            <p:spPr>
              <a:xfrm>
                <a:off x="317501" y="1446508"/>
                <a:ext cx="939798" cy="2584"/>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17" name="Shape 1117"/>
              <p:cNvSpPr/>
              <p:nvPr/>
            </p:nvSpPr>
            <p:spPr>
              <a:xfrm flipH="1">
                <a:off x="269685" y="289670"/>
                <a:ext cx="1059016" cy="1029834"/>
              </a:xfrm>
              <a:prstGeom prst="line">
                <a:avLst/>
              </a:prstGeom>
              <a:noFill/>
              <a:ln w="381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25" name="Group 1125"/>
            <p:cNvGrpSpPr/>
            <p:nvPr/>
          </p:nvGrpSpPr>
          <p:grpSpPr>
            <a:xfrm>
              <a:off x="5341256" y="0"/>
              <a:ext cx="1600201" cy="1600200"/>
              <a:chOff x="0" y="0"/>
              <a:chExt cx="1600200" cy="1600200"/>
            </a:xfrm>
          </p:grpSpPr>
          <p:sp>
            <p:nvSpPr>
              <p:cNvPr id="1119" name="Shape 1119"/>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0" name="Shape 1120"/>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1" name="Shape 1121"/>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2" name="Shape 1122"/>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3" name="Shape 1123"/>
              <p:cNvSpPr/>
              <p:nvPr/>
            </p:nvSpPr>
            <p:spPr>
              <a:xfrm>
                <a:off x="304860" y="157466"/>
                <a:ext cx="965493" cy="15268"/>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4" name="Shape 1124"/>
              <p:cNvSpPr/>
              <p:nvPr/>
            </p:nvSpPr>
            <p:spPr>
              <a:xfrm flipH="1">
                <a:off x="324688" y="1453604"/>
                <a:ext cx="934110" cy="10773"/>
              </a:xfrm>
              <a:prstGeom prst="line">
                <a:avLst/>
              </a:prstGeom>
              <a:noFill/>
              <a:ln w="38100" cap="flat">
                <a:solidFill>
                  <a:schemeClr val="accent6"/>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32" name="Group 1132"/>
            <p:cNvGrpSpPr/>
            <p:nvPr/>
          </p:nvGrpSpPr>
          <p:grpSpPr>
            <a:xfrm>
              <a:off x="8011885" y="0"/>
              <a:ext cx="1600201" cy="1600200"/>
              <a:chOff x="0" y="0"/>
              <a:chExt cx="1600200" cy="1600200"/>
            </a:xfrm>
          </p:grpSpPr>
          <p:sp>
            <p:nvSpPr>
              <p:cNvPr id="1126" name="Shape 1126"/>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7" name="Shape 1127"/>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8" name="Shape 1128"/>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29" name="Shape 1129"/>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0" name="Shape 1130"/>
              <p:cNvSpPr/>
              <p:nvPr/>
            </p:nvSpPr>
            <p:spPr>
              <a:xfrm>
                <a:off x="304860" y="157466"/>
                <a:ext cx="965493" cy="15268"/>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1" name="Shape 1131"/>
              <p:cNvSpPr/>
              <p:nvPr/>
            </p:nvSpPr>
            <p:spPr>
              <a:xfrm>
                <a:off x="317501" y="1446508"/>
                <a:ext cx="939798" cy="2584"/>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41" name="Group 1141"/>
            <p:cNvGrpSpPr/>
            <p:nvPr/>
          </p:nvGrpSpPr>
          <p:grpSpPr>
            <a:xfrm>
              <a:off x="18694400" y="0"/>
              <a:ext cx="1600200" cy="1600200"/>
              <a:chOff x="0" y="0"/>
              <a:chExt cx="1600200" cy="1600200"/>
            </a:xfrm>
          </p:grpSpPr>
          <p:sp>
            <p:nvSpPr>
              <p:cNvPr id="1133" name="Shape 1133"/>
              <p:cNvSpPr/>
              <p:nvPr/>
            </p:nvSpPr>
            <p:spPr>
              <a:xfrm>
                <a:off x="0" y="0"/>
                <a:ext cx="330200" cy="330200"/>
              </a:xfrm>
              <a:prstGeom prst="ellipse">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4" name="Shape 1134"/>
              <p:cNvSpPr/>
              <p:nvPr/>
            </p:nvSpPr>
            <p:spPr>
              <a:xfrm>
                <a:off x="0" y="1270000"/>
                <a:ext cx="330200" cy="330200"/>
              </a:xfrm>
              <a:prstGeom prst="ellipse">
                <a:avLst/>
              </a:prstGeom>
              <a:solidFill>
                <a:schemeClr val="accent3"/>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5" name="Shape 1135"/>
              <p:cNvSpPr/>
              <p:nvPr/>
            </p:nvSpPr>
            <p:spPr>
              <a:xfrm>
                <a:off x="1270000" y="0"/>
                <a:ext cx="330200" cy="330200"/>
              </a:xfrm>
              <a:prstGeom prst="ellipse">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6" name="Shape 1136"/>
              <p:cNvSpPr/>
              <p:nvPr/>
            </p:nvSpPr>
            <p:spPr>
              <a:xfrm>
                <a:off x="1257300" y="1270000"/>
                <a:ext cx="330200" cy="330200"/>
              </a:xfrm>
              <a:prstGeom prst="ellipse">
                <a:avLst/>
              </a:prstGeom>
              <a:solidFill>
                <a:schemeClr val="accent6"/>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7" name="Shape 1137"/>
              <p:cNvSpPr/>
              <p:nvPr/>
            </p:nvSpPr>
            <p:spPr>
              <a:xfrm>
                <a:off x="292101" y="176499"/>
                <a:ext cx="978227" cy="2602"/>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8" name="Shape 1138"/>
              <p:cNvSpPr/>
              <p:nvPr/>
            </p:nvSpPr>
            <p:spPr>
              <a:xfrm>
                <a:off x="317501" y="1446508"/>
                <a:ext cx="939798" cy="2584"/>
              </a:xfrm>
              <a:prstGeom prst="line">
                <a:avLst/>
              </a:prstGeom>
              <a:noFill/>
              <a:ln w="381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9" name="Shape 1139"/>
              <p:cNvSpPr/>
              <p:nvPr/>
            </p:nvSpPr>
            <p:spPr>
              <a:xfrm flipH="1">
                <a:off x="272584" y="285183"/>
                <a:ext cx="1059015" cy="1029834"/>
              </a:xfrm>
              <a:prstGeom prst="line">
                <a:avLst/>
              </a:prstGeom>
              <a:noFill/>
              <a:ln w="381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40" name="Shape 1140"/>
              <p:cNvSpPr/>
              <p:nvPr/>
            </p:nvSpPr>
            <p:spPr>
              <a:xfrm flipH="1">
                <a:off x="165690" y="302858"/>
                <a:ext cx="12113" cy="979843"/>
              </a:xfrm>
              <a:prstGeom prst="line">
                <a:avLst/>
              </a:prstGeom>
              <a:noFill/>
              <a:ln w="38100" cap="flat">
                <a:solidFill>
                  <a:schemeClr val="accent4">
                    <a:hueOff val="-461056"/>
                    <a:satOff val="4338"/>
                    <a:lumOff val="-10225"/>
                  </a:schemeClr>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2"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Shape 1146"/>
          <p:cNvSpPr txBox="1">
            <a:spLocks noGrp="1"/>
          </p:cNvSpPr>
          <p:nvPr>
            <p:ph type="title"/>
          </p:nvPr>
        </p:nvSpPr>
        <p:spPr>
          <a:prstGeom prst="rect">
            <a:avLst/>
          </a:prstGeom>
        </p:spPr>
        <p:txBody>
          <a:bodyPr/>
          <a:lstStyle>
            <a:lvl1pPr>
              <a:defRPr sz="10000"/>
            </a:lvl1pPr>
          </a:lstStyle>
          <a:p>
            <a:r>
              <a:t>Encoding Additional Details</a:t>
            </a:r>
          </a:p>
        </p:txBody>
      </p:sp>
      <p:grpSp>
        <p:nvGrpSpPr>
          <p:cNvPr id="1199" name="Group 1199"/>
          <p:cNvGrpSpPr/>
          <p:nvPr/>
        </p:nvGrpSpPr>
        <p:grpSpPr>
          <a:xfrm>
            <a:off x="2044700" y="5118100"/>
            <a:ext cx="20294600" cy="1600200"/>
            <a:chOff x="0" y="0"/>
            <a:chExt cx="20294600" cy="1600200"/>
          </a:xfrm>
        </p:grpSpPr>
        <p:sp>
          <p:nvSpPr>
            <p:cNvPr id="1147" name="Shape 1147"/>
            <p:cNvSpPr/>
            <p:nvPr/>
          </p:nvSpPr>
          <p:spPr>
            <a:xfrm>
              <a:off x="0" y="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48" name="Shape 1148"/>
            <p:cNvSpPr/>
            <p:nvPr/>
          </p:nvSpPr>
          <p:spPr>
            <a:xfrm>
              <a:off x="0" y="127000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49" name="Shape 1149"/>
            <p:cNvSpPr/>
            <p:nvPr/>
          </p:nvSpPr>
          <p:spPr>
            <a:xfrm>
              <a:off x="1270000" y="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0" name="Shape 1150"/>
            <p:cNvSpPr/>
            <p:nvPr/>
          </p:nvSpPr>
          <p:spPr>
            <a:xfrm>
              <a:off x="1257300" y="127000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1" name="Shape 1151"/>
            <p:cNvSpPr/>
            <p:nvPr/>
          </p:nvSpPr>
          <p:spPr>
            <a:xfrm>
              <a:off x="314650" y="170436"/>
              <a:ext cx="952827" cy="25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2" name="Shape 1152"/>
            <p:cNvSpPr/>
            <p:nvPr/>
          </p:nvSpPr>
          <p:spPr>
            <a:xfrm>
              <a:off x="2670628"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3" name="Shape 1153"/>
            <p:cNvSpPr/>
            <p:nvPr/>
          </p:nvSpPr>
          <p:spPr>
            <a:xfrm>
              <a:off x="2670628"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4" name="Shape 1154"/>
            <p:cNvSpPr/>
            <p:nvPr/>
          </p:nvSpPr>
          <p:spPr>
            <a:xfrm>
              <a:off x="3940628"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5" name="Shape 1155"/>
            <p:cNvSpPr/>
            <p:nvPr/>
          </p:nvSpPr>
          <p:spPr>
            <a:xfrm>
              <a:off x="3927928"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6" name="Shape 1156"/>
            <p:cNvSpPr/>
            <p:nvPr/>
          </p:nvSpPr>
          <p:spPr>
            <a:xfrm>
              <a:off x="2975464" y="163782"/>
              <a:ext cx="965492"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7" name="Shape 1157"/>
            <p:cNvSpPr/>
            <p:nvPr/>
          </p:nvSpPr>
          <p:spPr>
            <a:xfrm>
              <a:off x="2993907" y="1441450"/>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8" name="Shape 1158"/>
            <p:cNvSpPr/>
            <p:nvPr/>
          </p:nvSpPr>
          <p:spPr>
            <a:xfrm>
              <a:off x="10682514"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59" name="Shape 1159"/>
            <p:cNvSpPr/>
            <p:nvPr/>
          </p:nvSpPr>
          <p:spPr>
            <a:xfrm>
              <a:off x="10682514"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0" name="Shape 1160"/>
            <p:cNvSpPr/>
            <p:nvPr/>
          </p:nvSpPr>
          <p:spPr>
            <a:xfrm>
              <a:off x="11952514"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1" name="Shape 1161"/>
            <p:cNvSpPr/>
            <p:nvPr/>
          </p:nvSpPr>
          <p:spPr>
            <a:xfrm>
              <a:off x="11939814"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2" name="Shape 1162"/>
            <p:cNvSpPr/>
            <p:nvPr/>
          </p:nvSpPr>
          <p:spPr>
            <a:xfrm>
              <a:off x="10974616" y="176448"/>
              <a:ext cx="990599" cy="25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3" name="Shape 1163"/>
            <p:cNvSpPr/>
            <p:nvPr/>
          </p:nvSpPr>
          <p:spPr>
            <a:xfrm>
              <a:off x="11000016"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4" name="Shape 1164"/>
            <p:cNvSpPr/>
            <p:nvPr/>
          </p:nvSpPr>
          <p:spPr>
            <a:xfrm flipH="1">
              <a:off x="10970017" y="273173"/>
              <a:ext cx="1045516" cy="1055917"/>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5" name="Shape 1165"/>
            <p:cNvSpPr/>
            <p:nvPr/>
          </p:nvSpPr>
          <p:spPr>
            <a:xfrm>
              <a:off x="13353143"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6" name="Shape 1166"/>
            <p:cNvSpPr/>
            <p:nvPr/>
          </p:nvSpPr>
          <p:spPr>
            <a:xfrm>
              <a:off x="13353143"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7" name="Shape 1167"/>
            <p:cNvSpPr/>
            <p:nvPr/>
          </p:nvSpPr>
          <p:spPr>
            <a:xfrm>
              <a:off x="14623143"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8" name="Shape 1168"/>
            <p:cNvSpPr/>
            <p:nvPr/>
          </p:nvSpPr>
          <p:spPr>
            <a:xfrm>
              <a:off x="14610443"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9" name="Shape 1169"/>
            <p:cNvSpPr/>
            <p:nvPr/>
          </p:nvSpPr>
          <p:spPr>
            <a:xfrm>
              <a:off x="13645244"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0" name="Shape 1170"/>
            <p:cNvSpPr/>
            <p:nvPr/>
          </p:nvSpPr>
          <p:spPr>
            <a:xfrm>
              <a:off x="13670644"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1" name="Shape 1171"/>
            <p:cNvSpPr/>
            <p:nvPr/>
          </p:nvSpPr>
          <p:spPr>
            <a:xfrm flipV="1">
              <a:off x="13625456" y="265230"/>
              <a:ext cx="1029140" cy="1071883"/>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2" name="Shape 1172"/>
            <p:cNvSpPr/>
            <p:nvPr/>
          </p:nvSpPr>
          <p:spPr>
            <a:xfrm>
              <a:off x="16023770"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3" name="Shape 1173"/>
            <p:cNvSpPr/>
            <p:nvPr/>
          </p:nvSpPr>
          <p:spPr>
            <a:xfrm>
              <a:off x="16023770"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4" name="Shape 1174"/>
            <p:cNvSpPr/>
            <p:nvPr/>
          </p:nvSpPr>
          <p:spPr>
            <a:xfrm>
              <a:off x="17293770"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5" name="Shape 1175"/>
            <p:cNvSpPr/>
            <p:nvPr/>
          </p:nvSpPr>
          <p:spPr>
            <a:xfrm>
              <a:off x="17281070"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6" name="Shape 1176"/>
            <p:cNvSpPr/>
            <p:nvPr/>
          </p:nvSpPr>
          <p:spPr>
            <a:xfrm>
              <a:off x="16315872"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7" name="Shape 1177"/>
            <p:cNvSpPr/>
            <p:nvPr/>
          </p:nvSpPr>
          <p:spPr>
            <a:xfrm>
              <a:off x="16341272"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8" name="Shape 1178"/>
            <p:cNvSpPr/>
            <p:nvPr/>
          </p:nvSpPr>
          <p:spPr>
            <a:xfrm flipH="1">
              <a:off x="16293457" y="289670"/>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9" name="Shape 1179"/>
            <p:cNvSpPr/>
            <p:nvPr/>
          </p:nvSpPr>
          <p:spPr>
            <a:xfrm>
              <a:off x="5341257"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0" name="Shape 1180"/>
            <p:cNvSpPr/>
            <p:nvPr/>
          </p:nvSpPr>
          <p:spPr>
            <a:xfrm>
              <a:off x="5341257"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1" name="Shape 1181"/>
            <p:cNvSpPr/>
            <p:nvPr/>
          </p:nvSpPr>
          <p:spPr>
            <a:xfrm>
              <a:off x="6611256"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2" name="Shape 1182"/>
            <p:cNvSpPr/>
            <p:nvPr/>
          </p:nvSpPr>
          <p:spPr>
            <a:xfrm>
              <a:off x="6598556"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3" name="Shape 1183"/>
            <p:cNvSpPr/>
            <p:nvPr/>
          </p:nvSpPr>
          <p:spPr>
            <a:xfrm>
              <a:off x="5646117"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4" name="Shape 1184"/>
            <p:cNvSpPr/>
            <p:nvPr/>
          </p:nvSpPr>
          <p:spPr>
            <a:xfrm flipH="1">
              <a:off x="5665945" y="1453604"/>
              <a:ext cx="934110" cy="10773"/>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5" name="Shape 1185"/>
            <p:cNvSpPr/>
            <p:nvPr/>
          </p:nvSpPr>
          <p:spPr>
            <a:xfrm>
              <a:off x="8011885"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6" name="Shape 1186"/>
            <p:cNvSpPr/>
            <p:nvPr/>
          </p:nvSpPr>
          <p:spPr>
            <a:xfrm>
              <a:off x="8011885"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7" name="Shape 1187"/>
            <p:cNvSpPr/>
            <p:nvPr/>
          </p:nvSpPr>
          <p:spPr>
            <a:xfrm>
              <a:off x="9281885" y="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8" name="Shape 1188"/>
            <p:cNvSpPr/>
            <p:nvPr/>
          </p:nvSpPr>
          <p:spPr>
            <a:xfrm>
              <a:off x="9269185" y="1270000"/>
              <a:ext cx="330201"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89" name="Shape 1189"/>
            <p:cNvSpPr/>
            <p:nvPr/>
          </p:nvSpPr>
          <p:spPr>
            <a:xfrm>
              <a:off x="8316745"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0" name="Shape 1190"/>
            <p:cNvSpPr/>
            <p:nvPr/>
          </p:nvSpPr>
          <p:spPr>
            <a:xfrm>
              <a:off x="8329387"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1" name="Shape 1191"/>
            <p:cNvSpPr/>
            <p:nvPr/>
          </p:nvSpPr>
          <p:spPr>
            <a:xfrm>
              <a:off x="18694400" y="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2" name="Shape 1192"/>
            <p:cNvSpPr/>
            <p:nvPr/>
          </p:nvSpPr>
          <p:spPr>
            <a:xfrm>
              <a:off x="18694400" y="127000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3" name="Shape 1193"/>
            <p:cNvSpPr/>
            <p:nvPr/>
          </p:nvSpPr>
          <p:spPr>
            <a:xfrm>
              <a:off x="19964400" y="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4" name="Shape 1194"/>
            <p:cNvSpPr/>
            <p:nvPr/>
          </p:nvSpPr>
          <p:spPr>
            <a:xfrm>
              <a:off x="19951700" y="1270000"/>
              <a:ext cx="330200" cy="3302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5" name="Shape 1195"/>
            <p:cNvSpPr/>
            <p:nvPr/>
          </p:nvSpPr>
          <p:spPr>
            <a:xfrm>
              <a:off x="18986501"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6" name="Shape 1196"/>
            <p:cNvSpPr/>
            <p:nvPr/>
          </p:nvSpPr>
          <p:spPr>
            <a:xfrm>
              <a:off x="19011901"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7" name="Shape 1197"/>
            <p:cNvSpPr/>
            <p:nvPr/>
          </p:nvSpPr>
          <p:spPr>
            <a:xfrm flipH="1">
              <a:off x="18966984" y="285183"/>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8" name="Shape 1198"/>
            <p:cNvSpPr/>
            <p:nvPr/>
          </p:nvSpPr>
          <p:spPr>
            <a:xfrm flipH="1">
              <a:off x="18860090" y="302858"/>
              <a:ext cx="12113" cy="979843"/>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Shape 1203"/>
          <p:cNvSpPr txBox="1">
            <a:spLocks noGrp="1"/>
          </p:cNvSpPr>
          <p:nvPr>
            <p:ph type="title"/>
          </p:nvPr>
        </p:nvSpPr>
        <p:spPr>
          <a:prstGeom prst="rect">
            <a:avLst/>
          </a:prstGeom>
        </p:spPr>
        <p:txBody>
          <a:bodyPr/>
          <a:lstStyle>
            <a:lvl1pPr>
              <a:defRPr sz="10000"/>
            </a:lvl1pPr>
          </a:lstStyle>
          <a:p>
            <a:r>
              <a:t>Encoding Instantaneous Rank</a:t>
            </a:r>
          </a:p>
        </p:txBody>
      </p:sp>
      <p:grpSp>
        <p:nvGrpSpPr>
          <p:cNvPr id="1256" name="Group 1256"/>
          <p:cNvGrpSpPr/>
          <p:nvPr/>
        </p:nvGrpSpPr>
        <p:grpSpPr>
          <a:xfrm>
            <a:off x="2044700" y="5118100"/>
            <a:ext cx="20294600" cy="1600200"/>
            <a:chOff x="0" y="0"/>
            <a:chExt cx="20294600" cy="1600200"/>
          </a:xfrm>
        </p:grpSpPr>
        <p:sp>
          <p:nvSpPr>
            <p:cNvPr id="1204" name="Shape 1204"/>
            <p:cNvSpPr/>
            <p:nvPr/>
          </p:nvSpPr>
          <p:spPr>
            <a:xfrm>
              <a:off x="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05" name="Shape 1205"/>
            <p:cNvSpPr/>
            <p:nvPr/>
          </p:nvSpPr>
          <p:spPr>
            <a:xfrm>
              <a:off x="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06" name="Shape 1206"/>
            <p:cNvSpPr/>
            <p:nvPr/>
          </p:nvSpPr>
          <p:spPr>
            <a:xfrm>
              <a:off x="1270000" y="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07" name="Shape 1207"/>
            <p:cNvSpPr/>
            <p:nvPr/>
          </p:nvSpPr>
          <p:spPr>
            <a:xfrm>
              <a:off x="1257300" y="1270000"/>
              <a:ext cx="330200"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08" name="Shape 1208"/>
            <p:cNvSpPr/>
            <p:nvPr/>
          </p:nvSpPr>
          <p:spPr>
            <a:xfrm>
              <a:off x="314650" y="170436"/>
              <a:ext cx="952827" cy="25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09" name="Shape 1209"/>
            <p:cNvSpPr/>
            <p:nvPr/>
          </p:nvSpPr>
          <p:spPr>
            <a:xfrm>
              <a:off x="2670628"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0" name="Shape 1210"/>
            <p:cNvSpPr/>
            <p:nvPr/>
          </p:nvSpPr>
          <p:spPr>
            <a:xfrm>
              <a:off x="2670628" y="127000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1" name="Shape 1211"/>
            <p:cNvSpPr/>
            <p:nvPr/>
          </p:nvSpPr>
          <p:spPr>
            <a:xfrm>
              <a:off x="3940628"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2" name="Shape 1212"/>
            <p:cNvSpPr/>
            <p:nvPr/>
          </p:nvSpPr>
          <p:spPr>
            <a:xfrm>
              <a:off x="3927928"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3" name="Shape 1213"/>
            <p:cNvSpPr/>
            <p:nvPr/>
          </p:nvSpPr>
          <p:spPr>
            <a:xfrm>
              <a:off x="2975464" y="163782"/>
              <a:ext cx="965492"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4" name="Shape 1214"/>
            <p:cNvSpPr/>
            <p:nvPr/>
          </p:nvSpPr>
          <p:spPr>
            <a:xfrm>
              <a:off x="2993907" y="1441450"/>
              <a:ext cx="939797" cy="2585"/>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5" name="Shape 1215"/>
            <p:cNvSpPr/>
            <p:nvPr/>
          </p:nvSpPr>
          <p:spPr>
            <a:xfrm>
              <a:off x="10682514"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6" name="Shape 1216"/>
            <p:cNvSpPr/>
            <p:nvPr/>
          </p:nvSpPr>
          <p:spPr>
            <a:xfrm>
              <a:off x="10682514" y="1270000"/>
              <a:ext cx="330201" cy="330200"/>
            </a:xfrm>
            <a:prstGeom prst="ellipse">
              <a:avLst/>
            </a:prstGeom>
            <a:solidFill>
              <a:schemeClr val="accent5">
                <a:hueOff val="-152896"/>
                <a:lumOff val="12368"/>
              </a:schemeClr>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7" name="Shape 1217"/>
            <p:cNvSpPr/>
            <p:nvPr/>
          </p:nvSpPr>
          <p:spPr>
            <a:xfrm>
              <a:off x="11952513"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8" name="Shape 1218"/>
            <p:cNvSpPr/>
            <p:nvPr/>
          </p:nvSpPr>
          <p:spPr>
            <a:xfrm>
              <a:off x="11939813"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19" name="Shape 1219"/>
            <p:cNvSpPr/>
            <p:nvPr/>
          </p:nvSpPr>
          <p:spPr>
            <a:xfrm>
              <a:off x="10974615" y="176448"/>
              <a:ext cx="990599" cy="25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0" name="Shape 1220"/>
            <p:cNvSpPr/>
            <p:nvPr/>
          </p:nvSpPr>
          <p:spPr>
            <a:xfrm>
              <a:off x="11000015"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1" name="Shape 1221"/>
            <p:cNvSpPr/>
            <p:nvPr/>
          </p:nvSpPr>
          <p:spPr>
            <a:xfrm flipH="1">
              <a:off x="10970017" y="273173"/>
              <a:ext cx="1045516" cy="1055917"/>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2" name="Shape 1222"/>
            <p:cNvSpPr/>
            <p:nvPr/>
          </p:nvSpPr>
          <p:spPr>
            <a:xfrm>
              <a:off x="13353143"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3" name="Shape 1223"/>
            <p:cNvSpPr/>
            <p:nvPr/>
          </p:nvSpPr>
          <p:spPr>
            <a:xfrm>
              <a:off x="13353143" y="127000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4" name="Shape 1224"/>
            <p:cNvSpPr/>
            <p:nvPr/>
          </p:nvSpPr>
          <p:spPr>
            <a:xfrm>
              <a:off x="14623143" y="0"/>
              <a:ext cx="330201" cy="330200"/>
            </a:xfrm>
            <a:prstGeom prst="ellipse">
              <a:avLst/>
            </a:prstGeom>
            <a:solidFill>
              <a:srgbClr val="FF958C"/>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5" name="Shape 1225"/>
            <p:cNvSpPr/>
            <p:nvPr/>
          </p:nvSpPr>
          <p:spPr>
            <a:xfrm>
              <a:off x="14610443"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6" name="Shape 1226"/>
            <p:cNvSpPr/>
            <p:nvPr/>
          </p:nvSpPr>
          <p:spPr>
            <a:xfrm>
              <a:off x="13645244"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7" name="Shape 1227"/>
            <p:cNvSpPr/>
            <p:nvPr/>
          </p:nvSpPr>
          <p:spPr>
            <a:xfrm>
              <a:off x="13670644"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8" name="Shape 1228"/>
            <p:cNvSpPr/>
            <p:nvPr/>
          </p:nvSpPr>
          <p:spPr>
            <a:xfrm flipV="1">
              <a:off x="13625456" y="265230"/>
              <a:ext cx="1029140" cy="1071883"/>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9" name="Shape 1229"/>
            <p:cNvSpPr/>
            <p:nvPr/>
          </p:nvSpPr>
          <p:spPr>
            <a:xfrm>
              <a:off x="16023770"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0" name="Shape 1230"/>
            <p:cNvSpPr/>
            <p:nvPr/>
          </p:nvSpPr>
          <p:spPr>
            <a:xfrm>
              <a:off x="16023770" y="1270000"/>
              <a:ext cx="330201" cy="330200"/>
            </a:xfrm>
            <a:prstGeom prst="ellipse">
              <a:avLst/>
            </a:prstGeom>
            <a:solidFill>
              <a:srgbClr val="FFA19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1" name="Shape 1231"/>
            <p:cNvSpPr/>
            <p:nvPr/>
          </p:nvSpPr>
          <p:spPr>
            <a:xfrm>
              <a:off x="17293770" y="0"/>
              <a:ext cx="330201" cy="330200"/>
            </a:xfrm>
            <a:prstGeom prst="ellipse">
              <a:avLst/>
            </a:prstGeom>
            <a:solidFill>
              <a:srgbClr val="FF6A59"/>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2" name="Shape 1232"/>
            <p:cNvSpPr/>
            <p:nvPr/>
          </p:nvSpPr>
          <p:spPr>
            <a:xfrm>
              <a:off x="17281070" y="127000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3" name="Shape 1233"/>
            <p:cNvSpPr/>
            <p:nvPr/>
          </p:nvSpPr>
          <p:spPr>
            <a:xfrm>
              <a:off x="16315872"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4" name="Shape 1234"/>
            <p:cNvSpPr/>
            <p:nvPr/>
          </p:nvSpPr>
          <p:spPr>
            <a:xfrm>
              <a:off x="16341272"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5" name="Shape 1235"/>
            <p:cNvSpPr/>
            <p:nvPr/>
          </p:nvSpPr>
          <p:spPr>
            <a:xfrm flipH="1">
              <a:off x="16293457" y="289670"/>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6" name="Shape 1236"/>
            <p:cNvSpPr/>
            <p:nvPr/>
          </p:nvSpPr>
          <p:spPr>
            <a:xfrm>
              <a:off x="5341256"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7" name="Shape 1237"/>
            <p:cNvSpPr/>
            <p:nvPr/>
          </p:nvSpPr>
          <p:spPr>
            <a:xfrm>
              <a:off x="5341256" y="1270000"/>
              <a:ext cx="330201" cy="330200"/>
            </a:xfrm>
            <a:prstGeom prst="ellipse">
              <a:avLst/>
            </a:prstGeom>
            <a:solidFill>
              <a:srgbClr val="EE7E72"/>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8" name="Shape 1238"/>
            <p:cNvSpPr/>
            <p:nvPr/>
          </p:nvSpPr>
          <p:spPr>
            <a:xfrm>
              <a:off x="6611256"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39" name="Shape 1239"/>
            <p:cNvSpPr/>
            <p:nvPr/>
          </p:nvSpPr>
          <p:spPr>
            <a:xfrm>
              <a:off x="6598556"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0" name="Shape 1240"/>
            <p:cNvSpPr/>
            <p:nvPr/>
          </p:nvSpPr>
          <p:spPr>
            <a:xfrm>
              <a:off x="5646117"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1" name="Shape 1241"/>
            <p:cNvSpPr/>
            <p:nvPr/>
          </p:nvSpPr>
          <p:spPr>
            <a:xfrm flipH="1">
              <a:off x="5665945" y="1453604"/>
              <a:ext cx="934110" cy="1077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2" name="Shape 1242"/>
            <p:cNvSpPr/>
            <p:nvPr/>
          </p:nvSpPr>
          <p:spPr>
            <a:xfrm>
              <a:off x="8011885" y="0"/>
              <a:ext cx="330201"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3" name="Shape 1243"/>
            <p:cNvSpPr/>
            <p:nvPr/>
          </p:nvSpPr>
          <p:spPr>
            <a:xfrm>
              <a:off x="8011885" y="1270000"/>
              <a:ext cx="330201" cy="330200"/>
            </a:xfrm>
            <a:prstGeom prst="ellipse">
              <a:avLst/>
            </a:prstGeom>
            <a:solidFill>
              <a:srgbClr val="F0301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4" name="Shape 1244"/>
            <p:cNvSpPr/>
            <p:nvPr/>
          </p:nvSpPr>
          <p:spPr>
            <a:xfrm>
              <a:off x="9281885" y="0"/>
              <a:ext cx="330201"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5" name="Shape 1245"/>
            <p:cNvSpPr/>
            <p:nvPr/>
          </p:nvSpPr>
          <p:spPr>
            <a:xfrm>
              <a:off x="9269185" y="1270000"/>
              <a:ext cx="330201" cy="330200"/>
            </a:xfrm>
            <a:prstGeom prst="ellipse">
              <a:avLst/>
            </a:prstGeom>
            <a:solidFill>
              <a:srgbClr val="FFB9B3"/>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6" name="Shape 1246"/>
            <p:cNvSpPr/>
            <p:nvPr/>
          </p:nvSpPr>
          <p:spPr>
            <a:xfrm>
              <a:off x="8316745" y="157466"/>
              <a:ext cx="965493" cy="15268"/>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7" name="Shape 1247"/>
            <p:cNvSpPr/>
            <p:nvPr/>
          </p:nvSpPr>
          <p:spPr>
            <a:xfrm>
              <a:off x="8329387" y="1446508"/>
              <a:ext cx="939797"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8" name="Shape 1248"/>
            <p:cNvSpPr/>
            <p:nvPr/>
          </p:nvSpPr>
          <p:spPr>
            <a:xfrm>
              <a:off x="18694400" y="0"/>
              <a:ext cx="330200" cy="330200"/>
            </a:xfrm>
            <a:prstGeom prst="ellipse">
              <a:avLst/>
            </a:prstGeom>
            <a:solidFill>
              <a:srgbClr val="C90000"/>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49" name="Shape 1249"/>
            <p:cNvSpPr/>
            <p:nvPr/>
          </p:nvSpPr>
          <p:spPr>
            <a:xfrm>
              <a:off x="18694400" y="1270000"/>
              <a:ext cx="330200" cy="330200"/>
            </a:xfrm>
            <a:prstGeom prst="ellipse">
              <a:avLst/>
            </a:prstGeom>
            <a:solidFill>
              <a:srgbClr val="FFAFA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0" name="Shape 1250"/>
            <p:cNvSpPr/>
            <p:nvPr/>
          </p:nvSpPr>
          <p:spPr>
            <a:xfrm>
              <a:off x="19964400" y="0"/>
              <a:ext cx="330200" cy="330200"/>
            </a:xfrm>
            <a:prstGeom prst="ellipse">
              <a:avLst/>
            </a:prstGeom>
            <a:solidFill>
              <a:srgbClr val="FF7566"/>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1" name="Shape 1251"/>
            <p:cNvSpPr/>
            <p:nvPr/>
          </p:nvSpPr>
          <p:spPr>
            <a:xfrm>
              <a:off x="19951700" y="1270000"/>
              <a:ext cx="330200" cy="330200"/>
            </a:xfrm>
            <a:prstGeom prst="ellips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2" name="Shape 1252"/>
            <p:cNvSpPr/>
            <p:nvPr/>
          </p:nvSpPr>
          <p:spPr>
            <a:xfrm>
              <a:off x="18986501" y="176499"/>
              <a:ext cx="978227" cy="2602"/>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3" name="Shape 1253"/>
            <p:cNvSpPr/>
            <p:nvPr/>
          </p:nvSpPr>
          <p:spPr>
            <a:xfrm>
              <a:off x="19011901" y="1446508"/>
              <a:ext cx="939798" cy="258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4" name="Shape 1254"/>
            <p:cNvSpPr/>
            <p:nvPr/>
          </p:nvSpPr>
          <p:spPr>
            <a:xfrm flipH="1">
              <a:off x="18966984" y="285183"/>
              <a:ext cx="1059015" cy="1029834"/>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5" name="Shape 1255"/>
            <p:cNvSpPr/>
            <p:nvPr/>
          </p:nvSpPr>
          <p:spPr>
            <a:xfrm flipH="1">
              <a:off x="18860090" y="302858"/>
              <a:ext cx="12113" cy="979843"/>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257" name="Shape 1257"/>
          <p:cNvSpPr/>
          <p:nvPr/>
        </p:nvSpPr>
        <p:spPr>
          <a:xfrm>
            <a:off x="5938758" y="9791700"/>
            <a:ext cx="12547601" cy="495300"/>
          </a:xfrm>
          <a:prstGeom prst="rect">
            <a:avLst/>
          </a:prstGeom>
          <a:gradFill>
            <a:gsLst>
              <a:gs pos="0">
                <a:srgbClr val="FFFFFF"/>
              </a:gs>
              <a:gs pos="100000">
                <a:schemeClr val="accent5">
                  <a:lumOff val="-29866"/>
                </a:schemeClr>
              </a:gs>
            </a:gsLst>
            <a:lin ang="10800000"/>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58" name="Shape 1258"/>
          <p:cNvSpPr txBox="1"/>
          <p:nvPr/>
        </p:nvSpPr>
        <p:spPr>
          <a:xfrm>
            <a:off x="2427366" y="9455246"/>
            <a:ext cx="3085784" cy="1180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pPr>
            <a:r>
              <a:t>Highest Rank</a:t>
            </a:r>
          </a:p>
          <a:p>
            <a:pPr>
              <a:defRPr sz="3500"/>
            </a:pPr>
            <a:r>
              <a:t>Value</a:t>
            </a:r>
          </a:p>
        </p:txBody>
      </p:sp>
      <p:sp>
        <p:nvSpPr>
          <p:cNvPr id="1259" name="Shape 1259"/>
          <p:cNvSpPr txBox="1"/>
          <p:nvPr/>
        </p:nvSpPr>
        <p:spPr>
          <a:xfrm>
            <a:off x="18953083" y="9455246"/>
            <a:ext cx="3003551" cy="1180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pPr>
            <a:r>
              <a:t>Lowest Rank</a:t>
            </a:r>
          </a:p>
          <a:p>
            <a:pPr>
              <a:defRPr sz="3500"/>
            </a:pPr>
            <a:r>
              <a:t>Value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Shape 1263"/>
          <p:cNvSpPr txBox="1">
            <a:spLocks noGrp="1"/>
          </p:cNvSpPr>
          <p:nvPr>
            <p:ph type="title"/>
          </p:nvPr>
        </p:nvSpPr>
        <p:spPr>
          <a:prstGeom prst="rect">
            <a:avLst/>
          </a:prstGeom>
        </p:spPr>
        <p:txBody>
          <a:bodyPr/>
          <a:lstStyle>
            <a:lvl1pPr>
              <a:defRPr sz="10000"/>
            </a:lvl1pPr>
          </a:lstStyle>
          <a:p>
            <a:r>
              <a:t>Encoding New Relationships</a:t>
            </a:r>
          </a:p>
        </p:txBody>
      </p:sp>
      <p:sp>
        <p:nvSpPr>
          <p:cNvPr id="1264" name="Shape 1264"/>
          <p:cNvSpPr/>
          <p:nvPr/>
        </p:nvSpPr>
        <p:spPr>
          <a:xfrm>
            <a:off x="2044700" y="51181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65" name="Shape 1265"/>
          <p:cNvSpPr/>
          <p:nvPr/>
        </p:nvSpPr>
        <p:spPr>
          <a:xfrm>
            <a:off x="2044700" y="63881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66" name="Shape 1266"/>
          <p:cNvSpPr/>
          <p:nvPr/>
        </p:nvSpPr>
        <p:spPr>
          <a:xfrm>
            <a:off x="3314700" y="51181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67" name="Shape 1267"/>
          <p:cNvSpPr/>
          <p:nvPr/>
        </p:nvSpPr>
        <p:spPr>
          <a:xfrm>
            <a:off x="3302000" y="6388100"/>
            <a:ext cx="330200"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68" name="Shape 1268"/>
          <p:cNvSpPr/>
          <p:nvPr/>
        </p:nvSpPr>
        <p:spPr>
          <a:xfrm>
            <a:off x="2359350" y="5288536"/>
            <a:ext cx="952827" cy="253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69" name="Shape 1269"/>
          <p:cNvSpPr/>
          <p:nvPr/>
        </p:nvSpPr>
        <p:spPr>
          <a:xfrm>
            <a:off x="4715328"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0" name="Shape 1270"/>
          <p:cNvSpPr/>
          <p:nvPr/>
        </p:nvSpPr>
        <p:spPr>
          <a:xfrm>
            <a:off x="4715328" y="638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1" name="Shape 1271"/>
          <p:cNvSpPr/>
          <p:nvPr/>
        </p:nvSpPr>
        <p:spPr>
          <a:xfrm>
            <a:off x="5985328" y="511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2" name="Shape 1272"/>
          <p:cNvSpPr/>
          <p:nvPr/>
        </p:nvSpPr>
        <p:spPr>
          <a:xfrm>
            <a:off x="5972628"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3" name="Shape 1273"/>
          <p:cNvSpPr/>
          <p:nvPr/>
        </p:nvSpPr>
        <p:spPr>
          <a:xfrm>
            <a:off x="5020164" y="5281882"/>
            <a:ext cx="965492"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4" name="Shape 1274"/>
          <p:cNvSpPr/>
          <p:nvPr/>
        </p:nvSpPr>
        <p:spPr>
          <a:xfrm>
            <a:off x="5038607" y="6559550"/>
            <a:ext cx="939797" cy="2585"/>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5" name="Shape 1275"/>
          <p:cNvSpPr/>
          <p:nvPr/>
        </p:nvSpPr>
        <p:spPr>
          <a:xfrm>
            <a:off x="12727214"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6" name="Shape 1276"/>
          <p:cNvSpPr/>
          <p:nvPr/>
        </p:nvSpPr>
        <p:spPr>
          <a:xfrm>
            <a:off x="12727214" y="6388100"/>
            <a:ext cx="330201" cy="330200"/>
          </a:xfrm>
          <a:prstGeom prst="ellipse">
            <a:avLst/>
          </a:prstGeom>
          <a:solidFill>
            <a:schemeClr val="accent5">
              <a:hueOff val="-152896"/>
              <a:lumOff val="12368"/>
            </a:schemeClr>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7" name="Shape 1277"/>
          <p:cNvSpPr/>
          <p:nvPr/>
        </p:nvSpPr>
        <p:spPr>
          <a:xfrm>
            <a:off x="13997213" y="51181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8" name="Shape 1278"/>
          <p:cNvSpPr/>
          <p:nvPr/>
        </p:nvSpPr>
        <p:spPr>
          <a:xfrm>
            <a:off x="13984513"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9" name="Shape 1279"/>
          <p:cNvSpPr/>
          <p:nvPr/>
        </p:nvSpPr>
        <p:spPr>
          <a:xfrm>
            <a:off x="13019315" y="5294548"/>
            <a:ext cx="990599" cy="25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0" name="Shape 1280"/>
          <p:cNvSpPr/>
          <p:nvPr/>
        </p:nvSpPr>
        <p:spPr>
          <a:xfrm>
            <a:off x="13044715" y="65646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1" name="Shape 1281"/>
          <p:cNvSpPr/>
          <p:nvPr/>
        </p:nvSpPr>
        <p:spPr>
          <a:xfrm flipH="1">
            <a:off x="13014717" y="5391273"/>
            <a:ext cx="1045516" cy="1055917"/>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2" name="Shape 1282"/>
          <p:cNvSpPr/>
          <p:nvPr/>
        </p:nvSpPr>
        <p:spPr>
          <a:xfrm>
            <a:off x="15397843"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3" name="Shape 1283"/>
          <p:cNvSpPr/>
          <p:nvPr/>
        </p:nvSpPr>
        <p:spPr>
          <a:xfrm>
            <a:off x="15397843" y="63881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4" name="Shape 1284"/>
          <p:cNvSpPr/>
          <p:nvPr/>
        </p:nvSpPr>
        <p:spPr>
          <a:xfrm>
            <a:off x="16667843" y="5118100"/>
            <a:ext cx="330201" cy="330200"/>
          </a:xfrm>
          <a:prstGeom prst="ellipse">
            <a:avLst/>
          </a:prstGeom>
          <a:solidFill>
            <a:srgbClr val="FF958C"/>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5" name="Shape 1285"/>
          <p:cNvSpPr/>
          <p:nvPr/>
        </p:nvSpPr>
        <p:spPr>
          <a:xfrm>
            <a:off x="16655143"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6" name="Shape 1286"/>
          <p:cNvSpPr/>
          <p:nvPr/>
        </p:nvSpPr>
        <p:spPr>
          <a:xfrm>
            <a:off x="15689944" y="52945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7" name="Shape 1287"/>
          <p:cNvSpPr/>
          <p:nvPr/>
        </p:nvSpPr>
        <p:spPr>
          <a:xfrm>
            <a:off x="15715344" y="65646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8" name="Shape 1288"/>
          <p:cNvSpPr/>
          <p:nvPr/>
        </p:nvSpPr>
        <p:spPr>
          <a:xfrm flipV="1">
            <a:off x="15670156" y="5383330"/>
            <a:ext cx="1029140" cy="107188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9" name="Shape 1289"/>
          <p:cNvSpPr/>
          <p:nvPr/>
        </p:nvSpPr>
        <p:spPr>
          <a:xfrm>
            <a:off x="18068470"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0" name="Shape 1290"/>
          <p:cNvSpPr/>
          <p:nvPr/>
        </p:nvSpPr>
        <p:spPr>
          <a:xfrm>
            <a:off x="18068470" y="6388100"/>
            <a:ext cx="330201" cy="330200"/>
          </a:xfrm>
          <a:prstGeom prst="ellipse">
            <a:avLst/>
          </a:prstGeom>
          <a:solidFill>
            <a:srgbClr val="FFA19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1" name="Shape 1291"/>
          <p:cNvSpPr/>
          <p:nvPr/>
        </p:nvSpPr>
        <p:spPr>
          <a:xfrm>
            <a:off x="19338470" y="5118100"/>
            <a:ext cx="330201" cy="330200"/>
          </a:xfrm>
          <a:prstGeom prst="ellipse">
            <a:avLst/>
          </a:prstGeom>
          <a:solidFill>
            <a:srgbClr val="FF6A59"/>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2" name="Shape 1292"/>
          <p:cNvSpPr/>
          <p:nvPr/>
        </p:nvSpPr>
        <p:spPr>
          <a:xfrm>
            <a:off x="19325770" y="638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3" name="Shape 1293"/>
          <p:cNvSpPr/>
          <p:nvPr/>
        </p:nvSpPr>
        <p:spPr>
          <a:xfrm>
            <a:off x="18360572" y="52945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4" name="Shape 1294"/>
          <p:cNvSpPr/>
          <p:nvPr/>
        </p:nvSpPr>
        <p:spPr>
          <a:xfrm>
            <a:off x="18385972" y="6564608"/>
            <a:ext cx="939797"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5" name="Shape 1295"/>
          <p:cNvSpPr/>
          <p:nvPr/>
        </p:nvSpPr>
        <p:spPr>
          <a:xfrm flipH="1">
            <a:off x="18338157" y="5407770"/>
            <a:ext cx="1059015" cy="1029834"/>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6" name="Shape 1296"/>
          <p:cNvSpPr/>
          <p:nvPr/>
        </p:nvSpPr>
        <p:spPr>
          <a:xfrm>
            <a:off x="7385956"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7" name="Shape 1297"/>
          <p:cNvSpPr/>
          <p:nvPr/>
        </p:nvSpPr>
        <p:spPr>
          <a:xfrm>
            <a:off x="7385956" y="6388100"/>
            <a:ext cx="330201" cy="330200"/>
          </a:xfrm>
          <a:prstGeom prst="ellipse">
            <a:avLst/>
          </a:prstGeom>
          <a:solidFill>
            <a:srgbClr val="EE7E72"/>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8" name="Shape 1298"/>
          <p:cNvSpPr/>
          <p:nvPr/>
        </p:nvSpPr>
        <p:spPr>
          <a:xfrm>
            <a:off x="8655956" y="511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9" name="Shape 1299"/>
          <p:cNvSpPr/>
          <p:nvPr/>
        </p:nvSpPr>
        <p:spPr>
          <a:xfrm>
            <a:off x="8643256" y="6388100"/>
            <a:ext cx="330201" cy="330200"/>
          </a:xfrm>
          <a:prstGeom prst="ellipse">
            <a:avLst/>
          </a:prstGeom>
          <a:solidFill>
            <a:srgbClr val="FFB9B3"/>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0" name="Shape 1300"/>
          <p:cNvSpPr/>
          <p:nvPr/>
        </p:nvSpPr>
        <p:spPr>
          <a:xfrm>
            <a:off x="7690817" y="5275566"/>
            <a:ext cx="965493"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1" name="Shape 1301"/>
          <p:cNvSpPr/>
          <p:nvPr/>
        </p:nvSpPr>
        <p:spPr>
          <a:xfrm flipH="1">
            <a:off x="7710645" y="6572956"/>
            <a:ext cx="934110" cy="1077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2" name="Shape 1302"/>
          <p:cNvSpPr/>
          <p:nvPr/>
        </p:nvSpPr>
        <p:spPr>
          <a:xfrm>
            <a:off x="10056585" y="5118100"/>
            <a:ext cx="330201"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3" name="Shape 1303"/>
          <p:cNvSpPr/>
          <p:nvPr/>
        </p:nvSpPr>
        <p:spPr>
          <a:xfrm>
            <a:off x="10056585" y="6388100"/>
            <a:ext cx="330201" cy="330200"/>
          </a:xfrm>
          <a:prstGeom prst="ellipse">
            <a:avLst/>
          </a:prstGeom>
          <a:solidFill>
            <a:srgbClr val="F0301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4" name="Shape 1304"/>
          <p:cNvSpPr/>
          <p:nvPr/>
        </p:nvSpPr>
        <p:spPr>
          <a:xfrm>
            <a:off x="11326585" y="5118100"/>
            <a:ext cx="330201"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5" name="Shape 1305"/>
          <p:cNvSpPr/>
          <p:nvPr/>
        </p:nvSpPr>
        <p:spPr>
          <a:xfrm>
            <a:off x="11313885" y="6388100"/>
            <a:ext cx="330201" cy="330200"/>
          </a:xfrm>
          <a:prstGeom prst="ellipse">
            <a:avLst/>
          </a:prstGeom>
          <a:solidFill>
            <a:srgbClr val="FFB9B3"/>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6" name="Shape 1306"/>
          <p:cNvSpPr/>
          <p:nvPr/>
        </p:nvSpPr>
        <p:spPr>
          <a:xfrm>
            <a:off x="10361445" y="5275566"/>
            <a:ext cx="965493" cy="15268"/>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7" name="Shape 1307"/>
          <p:cNvSpPr/>
          <p:nvPr/>
        </p:nvSpPr>
        <p:spPr>
          <a:xfrm>
            <a:off x="10374087" y="6564608"/>
            <a:ext cx="939797" cy="2584"/>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8" name="Shape 1308"/>
          <p:cNvSpPr/>
          <p:nvPr/>
        </p:nvSpPr>
        <p:spPr>
          <a:xfrm>
            <a:off x="20739100" y="5118100"/>
            <a:ext cx="330200" cy="330200"/>
          </a:xfrm>
          <a:prstGeom prst="ellipse">
            <a:avLst/>
          </a:prstGeom>
          <a:solidFill>
            <a:srgbClr val="C90000"/>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9" name="Shape 1309"/>
          <p:cNvSpPr/>
          <p:nvPr/>
        </p:nvSpPr>
        <p:spPr>
          <a:xfrm>
            <a:off x="20739100" y="6388100"/>
            <a:ext cx="330200" cy="330200"/>
          </a:xfrm>
          <a:prstGeom prst="ellipse">
            <a:avLst/>
          </a:prstGeom>
          <a:solidFill>
            <a:srgbClr val="FFAFA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0" name="Shape 1310"/>
          <p:cNvSpPr/>
          <p:nvPr/>
        </p:nvSpPr>
        <p:spPr>
          <a:xfrm>
            <a:off x="22009100" y="5118100"/>
            <a:ext cx="330200" cy="330200"/>
          </a:xfrm>
          <a:prstGeom prst="ellipse">
            <a:avLst/>
          </a:prstGeom>
          <a:solidFill>
            <a:srgbClr val="FF7566"/>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1" name="Shape 1311"/>
          <p:cNvSpPr/>
          <p:nvPr/>
        </p:nvSpPr>
        <p:spPr>
          <a:xfrm>
            <a:off x="21996400" y="6388100"/>
            <a:ext cx="330200" cy="330200"/>
          </a:xfrm>
          <a:prstGeom prst="ellipse">
            <a:avLst/>
          </a:prstGeom>
          <a:solidFill>
            <a:srgbClr val="FFFFFF"/>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2" name="Shape 1312"/>
          <p:cNvSpPr/>
          <p:nvPr/>
        </p:nvSpPr>
        <p:spPr>
          <a:xfrm>
            <a:off x="21031201" y="5294599"/>
            <a:ext cx="978227" cy="2602"/>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3" name="Shape 1313"/>
          <p:cNvSpPr/>
          <p:nvPr/>
        </p:nvSpPr>
        <p:spPr>
          <a:xfrm>
            <a:off x="21056601" y="6564608"/>
            <a:ext cx="939798" cy="258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4" name="Shape 1314"/>
          <p:cNvSpPr/>
          <p:nvPr/>
        </p:nvSpPr>
        <p:spPr>
          <a:xfrm flipH="1">
            <a:off x="21011684" y="5403283"/>
            <a:ext cx="1059015" cy="1029834"/>
          </a:xfrm>
          <a:prstGeom prst="line">
            <a:avLst/>
          </a:prstGeom>
          <a:ln w="381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5" name="Shape 1315"/>
          <p:cNvSpPr/>
          <p:nvPr/>
        </p:nvSpPr>
        <p:spPr>
          <a:xfrm flipH="1">
            <a:off x="20904790" y="5420958"/>
            <a:ext cx="12113" cy="979843"/>
          </a:xfrm>
          <a:prstGeom prst="line">
            <a:avLst/>
          </a:prstGeom>
          <a:ln w="38100">
            <a:solidFill>
              <a:srgbClr val="000000"/>
            </a:solidFill>
            <a:custDash>
              <a:ds d="200000" sp="200000"/>
            </a:custDash>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318" name="Group 1318"/>
          <p:cNvGrpSpPr/>
          <p:nvPr/>
        </p:nvGrpSpPr>
        <p:grpSpPr>
          <a:xfrm>
            <a:off x="8090738" y="6406923"/>
            <a:ext cx="317501" cy="362177"/>
            <a:chOff x="0" y="0"/>
            <a:chExt cx="317499" cy="362176"/>
          </a:xfrm>
        </p:grpSpPr>
        <p:sp>
          <p:nvSpPr>
            <p:cNvPr id="1316" name="Shape 1316"/>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17" name="Shape 1317"/>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321" name="Group 1321"/>
          <p:cNvGrpSpPr/>
          <p:nvPr/>
        </p:nvGrpSpPr>
        <p:grpSpPr>
          <a:xfrm>
            <a:off x="10655299" y="6400800"/>
            <a:ext cx="317501" cy="362177"/>
            <a:chOff x="0" y="0"/>
            <a:chExt cx="317499" cy="362176"/>
          </a:xfrm>
        </p:grpSpPr>
        <p:sp>
          <p:nvSpPr>
            <p:cNvPr id="1319" name="Shape 1319"/>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20" name="Shape 1320"/>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324" name="Group 1324"/>
          <p:cNvGrpSpPr/>
          <p:nvPr/>
        </p:nvGrpSpPr>
        <p:grpSpPr>
          <a:xfrm rot="18222001">
            <a:off x="16001999" y="5727700"/>
            <a:ext cx="317501" cy="362177"/>
            <a:chOff x="0" y="0"/>
            <a:chExt cx="317499" cy="362176"/>
          </a:xfrm>
        </p:grpSpPr>
        <p:sp>
          <p:nvSpPr>
            <p:cNvPr id="1322" name="Shape 1322"/>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23" name="Shape 1323"/>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327" name="Group 1327"/>
          <p:cNvGrpSpPr/>
          <p:nvPr/>
        </p:nvGrpSpPr>
        <p:grpSpPr>
          <a:xfrm rot="18222001">
            <a:off x="18732499" y="5740400"/>
            <a:ext cx="317501" cy="362177"/>
            <a:chOff x="0" y="0"/>
            <a:chExt cx="317499" cy="362176"/>
          </a:xfrm>
        </p:grpSpPr>
        <p:sp>
          <p:nvSpPr>
            <p:cNvPr id="1325" name="Shape 1325"/>
            <p:cNvSpPr/>
            <p:nvPr/>
          </p:nvSpPr>
          <p:spPr>
            <a:xfrm flipV="1">
              <a:off x="-1" y="0"/>
              <a:ext cx="215689"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26" name="Shape 1326"/>
            <p:cNvSpPr/>
            <p:nvPr/>
          </p:nvSpPr>
          <p:spPr>
            <a:xfrm flipV="1">
              <a:off x="101812" y="0"/>
              <a:ext cx="215688" cy="362177"/>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338" name="Group 1338"/>
          <p:cNvGrpSpPr/>
          <p:nvPr/>
        </p:nvGrpSpPr>
        <p:grpSpPr>
          <a:xfrm>
            <a:off x="6140998" y="9677496"/>
            <a:ext cx="12102004" cy="2048297"/>
            <a:chOff x="0" y="1"/>
            <a:chExt cx="12102002" cy="2048295"/>
          </a:xfrm>
        </p:grpSpPr>
        <p:grpSp>
          <p:nvGrpSpPr>
            <p:cNvPr id="1330" name="Group 1330"/>
            <p:cNvGrpSpPr/>
            <p:nvPr/>
          </p:nvGrpSpPr>
          <p:grpSpPr>
            <a:xfrm>
              <a:off x="-1" y="1"/>
              <a:ext cx="4464735" cy="1510759"/>
              <a:chOff x="0" y="1"/>
              <a:chExt cx="4464734" cy="1510757"/>
            </a:xfrm>
          </p:grpSpPr>
          <p:sp>
            <p:nvSpPr>
              <p:cNvPr id="1328" name="Shape 1328"/>
              <p:cNvSpPr/>
              <p:nvPr/>
            </p:nvSpPr>
            <p:spPr>
              <a:xfrm flipV="1">
                <a:off x="0" y="1508385"/>
                <a:ext cx="4464734" cy="2375"/>
              </a:xfrm>
              <a:prstGeom prst="line">
                <a:avLst/>
              </a:prstGeom>
              <a:noFill/>
              <a:ln w="762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29" name="Shape 1329"/>
              <p:cNvSpPr txBox="1"/>
              <p:nvPr/>
            </p:nvSpPr>
            <p:spPr>
              <a:xfrm>
                <a:off x="130294" y="1"/>
                <a:ext cx="4204146" cy="6348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lvl1pPr>
              </a:lstStyle>
              <a:p>
                <a:r>
                  <a:t>Latest Relationship</a:t>
                </a:r>
              </a:p>
            </p:txBody>
          </p:sp>
        </p:grpSp>
        <p:grpSp>
          <p:nvGrpSpPr>
            <p:cNvPr id="1337" name="Group 1337"/>
            <p:cNvGrpSpPr/>
            <p:nvPr/>
          </p:nvGrpSpPr>
          <p:grpSpPr>
            <a:xfrm>
              <a:off x="7099091" y="1"/>
              <a:ext cx="5002912" cy="2048297"/>
              <a:chOff x="0" y="1"/>
              <a:chExt cx="5002910" cy="2048295"/>
            </a:xfrm>
          </p:grpSpPr>
          <p:grpSp>
            <p:nvGrpSpPr>
              <p:cNvPr id="1335" name="Group 1335"/>
              <p:cNvGrpSpPr/>
              <p:nvPr/>
            </p:nvGrpSpPr>
            <p:grpSpPr>
              <a:xfrm>
                <a:off x="269088" y="968797"/>
                <a:ext cx="4464735" cy="1079501"/>
                <a:chOff x="0" y="0"/>
                <a:chExt cx="4464734" cy="1079500"/>
              </a:xfrm>
            </p:grpSpPr>
            <p:sp>
              <p:nvSpPr>
                <p:cNvPr id="1331" name="Shape 1331"/>
                <p:cNvSpPr/>
                <p:nvPr/>
              </p:nvSpPr>
              <p:spPr>
                <a:xfrm flipV="1">
                  <a:off x="0" y="539587"/>
                  <a:ext cx="4464734" cy="2375"/>
                </a:xfrm>
                <a:prstGeom prst="line">
                  <a:avLst/>
                </a:prstGeom>
                <a:noFill/>
                <a:ln w="76200" cap="flat">
                  <a:solidFill>
                    <a:srgbClr val="000000"/>
                  </a:solidFill>
                  <a:custDash>
                    <a:ds d="200000" sp="200000"/>
                  </a:custDash>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334" name="Group 1334"/>
                <p:cNvGrpSpPr/>
                <p:nvPr/>
              </p:nvGrpSpPr>
              <p:grpSpPr>
                <a:xfrm>
                  <a:off x="1797732" y="0"/>
                  <a:ext cx="946338" cy="1079501"/>
                  <a:chOff x="0" y="0"/>
                  <a:chExt cx="946337" cy="1079500"/>
                </a:xfrm>
              </p:grpSpPr>
              <p:sp>
                <p:nvSpPr>
                  <p:cNvPr id="1332" name="Shape 1332"/>
                  <p:cNvSpPr/>
                  <p:nvPr/>
                </p:nvSpPr>
                <p:spPr>
                  <a:xfrm flipV="1">
                    <a:off x="0" y="0"/>
                    <a:ext cx="642877" cy="1079500"/>
                  </a:xfrm>
                  <a:prstGeom prst="line">
                    <a:avLst/>
                  </a:prstGeom>
                  <a:noFill/>
                  <a:ln w="635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33" name="Shape 1333"/>
                  <p:cNvSpPr/>
                  <p:nvPr/>
                </p:nvSpPr>
                <p:spPr>
                  <a:xfrm flipV="1">
                    <a:off x="303460" y="0"/>
                    <a:ext cx="642878" cy="1079500"/>
                  </a:xfrm>
                  <a:prstGeom prst="line">
                    <a:avLst/>
                  </a:prstGeom>
                  <a:noFill/>
                  <a:ln w="635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1336" name="Shape 1336"/>
              <p:cNvSpPr txBox="1"/>
              <p:nvPr/>
            </p:nvSpPr>
            <p:spPr>
              <a:xfrm>
                <a:off x="-1" y="1"/>
                <a:ext cx="5002912" cy="6348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lvl1pPr>
              </a:lstStyle>
              <a:p>
                <a:r>
                  <a:t>Reversed Relationship </a:t>
                </a:r>
              </a:p>
            </p:txBody>
          </p:sp>
        </p:gr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txBox="1">
            <a:spLocks noGrp="1"/>
          </p:cNvSpPr>
          <p:nvPr>
            <p:ph type="title"/>
          </p:nvPr>
        </p:nvSpPr>
        <p:spPr>
          <a:prstGeom prst="rect">
            <a:avLst/>
          </a:prstGeom>
        </p:spPr>
        <p:txBody>
          <a:bodyPr/>
          <a:lstStyle>
            <a:lvl1pPr>
              <a:defRPr sz="10000"/>
            </a:lvl1pPr>
          </a:lstStyle>
          <a:p>
            <a:r>
              <a:t>Visualizing Interactions</a:t>
            </a:r>
          </a:p>
        </p:txBody>
      </p:sp>
      <p:grpSp>
        <p:nvGrpSpPr>
          <p:cNvPr id="146" name="Group 146"/>
          <p:cNvGrpSpPr/>
          <p:nvPr/>
        </p:nvGrpSpPr>
        <p:grpSpPr>
          <a:xfrm>
            <a:off x="10718799" y="5194300"/>
            <a:ext cx="11226802" cy="5562600"/>
            <a:chOff x="0" y="0"/>
            <a:chExt cx="11226800" cy="5562600"/>
          </a:xfrm>
        </p:grpSpPr>
        <p:sp>
          <p:nvSpPr>
            <p:cNvPr id="142" name="Shape 142"/>
            <p:cNvSpPr/>
            <p:nvPr/>
          </p:nvSpPr>
          <p:spPr>
            <a:xfrm>
              <a:off x="6318" y="0"/>
              <a:ext cx="11220483"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3" name="Shape 143"/>
            <p:cNvSpPr/>
            <p:nvPr/>
          </p:nvSpPr>
          <p:spPr>
            <a:xfrm>
              <a:off x="0" y="18542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4" name="Shape 144"/>
            <p:cNvSpPr/>
            <p:nvPr/>
          </p:nvSpPr>
          <p:spPr>
            <a:xfrm>
              <a:off x="0" y="37084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5" name="Shape 145"/>
            <p:cNvSpPr/>
            <p:nvPr/>
          </p:nvSpPr>
          <p:spPr>
            <a:xfrm>
              <a:off x="0" y="55626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55" name="Group 155"/>
          <p:cNvGrpSpPr/>
          <p:nvPr/>
        </p:nvGrpSpPr>
        <p:grpSpPr>
          <a:xfrm>
            <a:off x="7344530" y="4241800"/>
            <a:ext cx="2675771" cy="7467600"/>
            <a:chOff x="0" y="0"/>
            <a:chExt cx="2675769" cy="7467600"/>
          </a:xfrm>
        </p:grpSpPr>
        <p:pic>
          <p:nvPicPr>
            <p:cNvPr id="147" name="fish1.png"/>
            <p:cNvPicPr>
              <a:picLocks noChangeAspect="1"/>
            </p:cNvPicPr>
            <p:nvPr/>
          </p:nvPicPr>
          <p:blipFill>
            <a:blip r:embed="rId3"/>
            <a:stretch>
              <a:fillRect/>
            </a:stretch>
          </p:blipFill>
          <p:spPr>
            <a:xfrm>
              <a:off x="770769" y="0"/>
              <a:ext cx="1905001" cy="1905000"/>
            </a:xfrm>
            <a:prstGeom prst="rect">
              <a:avLst/>
            </a:prstGeom>
            <a:ln w="12700" cap="flat">
              <a:noFill/>
              <a:miter lim="400000"/>
            </a:ln>
            <a:effectLst/>
          </p:spPr>
        </p:pic>
        <p:pic>
          <p:nvPicPr>
            <p:cNvPr id="148" name="fish4.png"/>
            <p:cNvPicPr>
              <a:picLocks noChangeAspect="1"/>
            </p:cNvPicPr>
            <p:nvPr/>
          </p:nvPicPr>
          <p:blipFill>
            <a:blip r:embed="rId4"/>
            <a:stretch>
              <a:fillRect/>
            </a:stretch>
          </p:blipFill>
          <p:spPr>
            <a:xfrm>
              <a:off x="770769" y="5562600"/>
              <a:ext cx="1905001" cy="1905000"/>
            </a:xfrm>
            <a:prstGeom prst="rect">
              <a:avLst/>
            </a:prstGeom>
            <a:ln w="12700" cap="flat">
              <a:noFill/>
              <a:miter lim="400000"/>
            </a:ln>
            <a:effectLst/>
          </p:spPr>
        </p:pic>
        <p:pic>
          <p:nvPicPr>
            <p:cNvPr id="149" name="fish3.png"/>
            <p:cNvPicPr>
              <a:picLocks noChangeAspect="1"/>
            </p:cNvPicPr>
            <p:nvPr/>
          </p:nvPicPr>
          <p:blipFill>
            <a:blip r:embed="rId5"/>
            <a:stretch>
              <a:fillRect/>
            </a:stretch>
          </p:blipFill>
          <p:spPr>
            <a:xfrm>
              <a:off x="770769" y="3708400"/>
              <a:ext cx="1905001" cy="1905000"/>
            </a:xfrm>
            <a:prstGeom prst="rect">
              <a:avLst/>
            </a:prstGeom>
            <a:ln w="12700" cap="flat">
              <a:noFill/>
              <a:miter lim="400000"/>
            </a:ln>
            <a:effectLst/>
          </p:spPr>
        </p:pic>
        <p:pic>
          <p:nvPicPr>
            <p:cNvPr id="150" name="fish2.png"/>
            <p:cNvPicPr>
              <a:picLocks noChangeAspect="1"/>
            </p:cNvPicPr>
            <p:nvPr/>
          </p:nvPicPr>
          <p:blipFill>
            <a:blip r:embed="rId6"/>
            <a:stretch>
              <a:fillRect/>
            </a:stretch>
          </p:blipFill>
          <p:spPr>
            <a:xfrm>
              <a:off x="770769" y="1854200"/>
              <a:ext cx="1905001" cy="1905000"/>
            </a:xfrm>
            <a:prstGeom prst="rect">
              <a:avLst/>
            </a:prstGeom>
            <a:ln w="12700" cap="flat">
              <a:noFill/>
              <a:miter lim="400000"/>
            </a:ln>
            <a:effectLst/>
          </p:spPr>
        </p:pic>
        <p:sp>
          <p:nvSpPr>
            <p:cNvPr id="151" name="Shape 151"/>
            <p:cNvSpPr txBox="1"/>
            <p:nvPr/>
          </p:nvSpPr>
          <p:spPr>
            <a:xfrm>
              <a:off x="29159" y="579051"/>
              <a:ext cx="470980"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A</a:t>
              </a:r>
            </a:p>
          </p:txBody>
        </p:sp>
        <p:sp>
          <p:nvSpPr>
            <p:cNvPr id="152" name="Shape 152"/>
            <p:cNvSpPr txBox="1"/>
            <p:nvPr/>
          </p:nvSpPr>
          <p:spPr>
            <a:xfrm>
              <a:off x="19265" y="2458651"/>
              <a:ext cx="480874"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B</a:t>
              </a:r>
            </a:p>
          </p:txBody>
        </p:sp>
        <p:sp>
          <p:nvSpPr>
            <p:cNvPr id="153" name="Shape 153"/>
            <p:cNvSpPr txBox="1"/>
            <p:nvPr/>
          </p:nvSpPr>
          <p:spPr>
            <a:xfrm>
              <a:off x="0" y="4274751"/>
              <a:ext cx="500139"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C</a:t>
              </a:r>
            </a:p>
          </p:txBody>
        </p:sp>
        <p:sp>
          <p:nvSpPr>
            <p:cNvPr id="154" name="Shape 154"/>
            <p:cNvSpPr txBox="1"/>
            <p:nvPr/>
          </p:nvSpPr>
          <p:spPr>
            <a:xfrm>
              <a:off x="0" y="6179751"/>
              <a:ext cx="500139"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D</a:t>
              </a:r>
            </a:p>
          </p:txBody>
        </p:sp>
      </p:grpSp>
      <p:graphicFrame>
        <p:nvGraphicFramePr>
          <p:cNvPr id="156" name="Table 156"/>
          <p:cNvGraphicFramePr/>
          <p:nvPr/>
        </p:nvGraphicFramePr>
        <p:xfrm>
          <a:off x="1701800" y="4152900"/>
          <a:ext cx="21005800" cy="9296400"/>
        </p:xfrm>
        <a:graphic>
          <a:graphicData uri="http://schemas.openxmlformats.org/drawingml/2006/table">
            <a:tbl>
              <a:tblPr firstRow="1" bandRow="1">
                <a:tableStyleId>{4C3C2611-4C71-4FC5-86AE-919BDF0F9419}</a:tableStyleId>
              </a:tblPr>
              <a:tblGrid>
                <a:gridCol w="15494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tblGrid>
              <a:tr h="533400">
                <a:tc>
                  <a:txBody>
                    <a:bodyPr/>
                    <a:lstStyle/>
                    <a:p>
                      <a:pPr defTabSz="914400">
                        <a:defRPr sz="1800" b="0">
                          <a:solidFill>
                            <a:srgbClr val="000000"/>
                          </a:solidFill>
                        </a:defRPr>
                      </a:pPr>
                      <a:r>
                        <a:rPr sz="2600" b="1">
                          <a:solidFill>
                            <a:srgbClr val="FFFFFF"/>
                          </a:solidFill>
                          <a:sym typeface="Helvetica Neue"/>
                        </a:rPr>
                        <a:t>Time</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Attacker</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Victim</a:t>
                      </a:r>
                    </a:p>
                  </a:txBody>
                  <a:tcPr marL="50800" marR="50800" marT="50800" marB="50800" anchor="ctr" horzOverflow="overflow"/>
                </a:tc>
                <a:extLst>
                  <a:ext uri="{0D108BD9-81ED-4DB2-BD59-A6C34878D82A}">
                    <a16:rowId xmlns:a16="http://schemas.microsoft.com/office/drawing/2014/main" val="10000"/>
                  </a:ext>
                </a:extLst>
              </a:tr>
              <a:tr h="533400">
                <a:tc>
                  <a:txBody>
                    <a:bodyPr/>
                    <a:lstStyle/>
                    <a:p>
                      <a:pPr defTabSz="914400">
                        <a:defRPr sz="1800"/>
                      </a:pPr>
                      <a:r>
                        <a:rPr sz="2600">
                          <a:sym typeface="Helvetica Neue"/>
                        </a:rPr>
                        <a:t>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1"/>
                  </a:ext>
                </a:extLst>
              </a:tr>
              <a:tr h="533400">
                <a:tc>
                  <a:txBody>
                    <a:bodyPr/>
                    <a:lstStyle/>
                    <a:p>
                      <a:pPr defTabSz="914400">
                        <a:defRPr sz="1800"/>
                      </a:pPr>
                      <a:r>
                        <a:rPr sz="2600">
                          <a:sym typeface="Helvetica Neue"/>
                        </a:rPr>
                        <a:t>100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2"/>
                  </a:ext>
                </a:extLst>
              </a:tr>
              <a:tr h="533400">
                <a:tc>
                  <a:txBody>
                    <a:bodyPr/>
                    <a:lstStyle/>
                    <a:p>
                      <a:pPr defTabSz="914400">
                        <a:defRPr sz="1800"/>
                      </a:pPr>
                      <a:r>
                        <a:rPr sz="2600">
                          <a:sym typeface="Helvetica Neue"/>
                        </a:rPr>
                        <a:t>200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3"/>
                  </a:ext>
                </a:extLst>
              </a:tr>
              <a:tr h="533400">
                <a:tc>
                  <a:txBody>
                    <a:bodyPr/>
                    <a:lstStyle/>
                    <a:p>
                      <a:pPr defTabSz="914400">
                        <a:defRPr sz="1800"/>
                      </a:pPr>
                      <a:r>
                        <a:rPr sz="2600">
                          <a:sym typeface="Helvetica Neue"/>
                        </a:rPr>
                        <a:t>300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4"/>
                  </a:ext>
                </a:extLst>
              </a:tr>
              <a:tr h="533400">
                <a:tc>
                  <a:txBody>
                    <a:bodyPr/>
                    <a:lstStyle/>
                    <a:p>
                      <a:pPr defTabSz="914400">
                        <a:defRPr sz="1800"/>
                      </a:pPr>
                      <a:r>
                        <a:rPr sz="2600">
                          <a:sym typeface="Helvetica Neue"/>
                        </a:rPr>
                        <a:t>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5"/>
                  </a:ext>
                </a:extLst>
              </a:tr>
              <a:tr h="533400">
                <a:tc>
                  <a:txBody>
                    <a:bodyPr/>
                    <a:lstStyle/>
                    <a:p>
                      <a:pPr defTabSz="914400">
                        <a:defRPr sz="1800"/>
                      </a:pPr>
                      <a:r>
                        <a:rPr sz="2600">
                          <a:sym typeface="Helvetica Neue"/>
                        </a:rPr>
                        <a:t>650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6"/>
                  </a:ext>
                </a:extLst>
              </a:tr>
              <a:tr h="533400">
                <a:tc>
                  <a:txBody>
                    <a:bodyPr/>
                    <a:lstStyle/>
                    <a:p>
                      <a:pPr defTabSz="914400">
                        <a:defRPr sz="1800"/>
                      </a:pPr>
                      <a:r>
                        <a:rPr sz="2600">
                          <a:sym typeface="Helvetica Neue"/>
                        </a:rPr>
                        <a:t>710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7"/>
                  </a:ext>
                </a:extLst>
              </a:tr>
              <a:tr h="533400">
                <a:tc>
                  <a:txBody>
                    <a:bodyPr/>
                    <a:lstStyle/>
                    <a:p>
                      <a:pPr defTabSz="914400">
                        <a:defRPr sz="1800"/>
                      </a:pPr>
                      <a:r>
                        <a:rPr sz="2600">
                          <a:sym typeface="Helvetica Neue"/>
                        </a:rPr>
                        <a:t>770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8"/>
                  </a:ext>
                </a:extLst>
              </a:tr>
              <a:tr h="533400">
                <a:tc>
                  <a:txBody>
                    <a:bodyPr/>
                    <a:lstStyle/>
                    <a:p>
                      <a:pPr defTabSz="914400">
                        <a:defRPr sz="1800"/>
                      </a:pPr>
                      <a:r>
                        <a:rPr sz="2600">
                          <a:sym typeface="Helvetica Neue"/>
                        </a:rPr>
                        <a:t>970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9"/>
                  </a:ext>
                </a:extLst>
              </a:tr>
              <a:tr h="533400">
                <a:tc>
                  <a:txBody>
                    <a:bodyPr/>
                    <a:lstStyle/>
                    <a:p>
                      <a:pPr defTabSz="914400">
                        <a:defRPr sz="1800"/>
                      </a:pPr>
                      <a:r>
                        <a:rPr sz="2600">
                          <a:sym typeface="Helvetica Neue"/>
                        </a:rPr>
                        <a:t>1060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0"/>
                  </a:ext>
                </a:extLst>
              </a:tr>
              <a:tr h="533400">
                <a:tc>
                  <a:txBody>
                    <a:bodyPr/>
                    <a:lstStyle/>
                    <a:p>
                      <a:pPr defTabSz="914400">
                        <a:defRPr sz="1800"/>
                      </a:pPr>
                      <a:r>
                        <a:rPr sz="2600">
                          <a:sym typeface="Helvetica Neue"/>
                        </a:rPr>
                        <a:t>1250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1"/>
                  </a:ext>
                </a:extLst>
              </a:tr>
              <a:tr h="533400">
                <a:tc>
                  <a:txBody>
                    <a:bodyPr/>
                    <a:lstStyle/>
                    <a:p>
                      <a:pPr defTabSz="914400">
                        <a:defRPr sz="1800"/>
                      </a:pPr>
                      <a:r>
                        <a:rPr sz="2600">
                          <a:sym typeface="Helvetica Neue"/>
                        </a:rPr>
                        <a:t>1350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2"/>
                  </a:ext>
                </a:extLst>
              </a:tr>
              <a:tr h="533400">
                <a:tc>
                  <a:txBody>
                    <a:bodyPr/>
                    <a:lstStyle/>
                    <a:p>
                      <a:pPr defTabSz="914400">
                        <a:defRPr sz="1800"/>
                      </a:pPr>
                      <a:r>
                        <a:rPr sz="2600">
                          <a:sym typeface="Helvetica Neue"/>
                        </a:rPr>
                        <a:t>1450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3"/>
                  </a:ext>
                </a:extLst>
              </a:tr>
              <a:tr h="533400">
                <a:tc>
                  <a:txBody>
                    <a:bodyPr/>
                    <a:lstStyle/>
                    <a:p>
                      <a:pPr defTabSz="914400">
                        <a:defRPr sz="1800"/>
                      </a:pPr>
                      <a:r>
                        <a:rPr sz="2600">
                          <a:sym typeface="Helvetica Neue"/>
                        </a:rPr>
                        <a:t>1550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4"/>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txBox="1">
            <a:spLocks noGrp="1"/>
          </p:cNvSpPr>
          <p:nvPr>
            <p:ph type="title"/>
          </p:nvPr>
        </p:nvSpPr>
        <p:spPr>
          <a:prstGeom prst="rect">
            <a:avLst/>
          </a:prstGeom>
        </p:spPr>
        <p:txBody>
          <a:bodyPr/>
          <a:lstStyle>
            <a:lvl1pPr>
              <a:defRPr sz="10000"/>
            </a:lvl1pPr>
          </a:lstStyle>
          <a:p>
            <a:r>
              <a:t>Visualizing Interactions</a:t>
            </a:r>
          </a:p>
        </p:txBody>
      </p:sp>
      <p:grpSp>
        <p:nvGrpSpPr>
          <p:cNvPr id="165" name="Group 165"/>
          <p:cNvGrpSpPr/>
          <p:nvPr/>
        </p:nvGrpSpPr>
        <p:grpSpPr>
          <a:xfrm>
            <a:off x="10718799" y="5194300"/>
            <a:ext cx="11226802" cy="5562600"/>
            <a:chOff x="0" y="0"/>
            <a:chExt cx="11226800" cy="5562600"/>
          </a:xfrm>
        </p:grpSpPr>
        <p:sp>
          <p:nvSpPr>
            <p:cNvPr id="161" name="Shape 161"/>
            <p:cNvSpPr/>
            <p:nvPr/>
          </p:nvSpPr>
          <p:spPr>
            <a:xfrm>
              <a:off x="6318" y="0"/>
              <a:ext cx="11220483"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62" name="Shape 162"/>
            <p:cNvSpPr/>
            <p:nvPr/>
          </p:nvSpPr>
          <p:spPr>
            <a:xfrm>
              <a:off x="0" y="18542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63" name="Shape 163"/>
            <p:cNvSpPr/>
            <p:nvPr/>
          </p:nvSpPr>
          <p:spPr>
            <a:xfrm>
              <a:off x="0" y="37084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64" name="Shape 164"/>
            <p:cNvSpPr/>
            <p:nvPr/>
          </p:nvSpPr>
          <p:spPr>
            <a:xfrm>
              <a:off x="0" y="55626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69" name="Group 169"/>
          <p:cNvGrpSpPr/>
          <p:nvPr/>
        </p:nvGrpSpPr>
        <p:grpSpPr>
          <a:xfrm>
            <a:off x="11248773" y="5181599"/>
            <a:ext cx="689799" cy="1866901"/>
            <a:chOff x="0" y="0"/>
            <a:chExt cx="689797" cy="1866900"/>
          </a:xfrm>
        </p:grpSpPr>
        <p:sp>
          <p:nvSpPr>
            <p:cNvPr id="166" name="Shape 166"/>
            <p:cNvSpPr/>
            <p:nvPr/>
          </p:nvSpPr>
          <p:spPr>
            <a:xfrm>
              <a:off x="0" y="-1"/>
              <a:ext cx="1144" cy="185420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67" name="Shape 167"/>
            <p:cNvSpPr/>
            <p:nvPr/>
          </p:nvSpPr>
          <p:spPr>
            <a:xfrm>
              <a:off x="344327" y="-1"/>
              <a:ext cx="1144" cy="185420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68" name="Shape 168"/>
            <p:cNvSpPr/>
            <p:nvPr/>
          </p:nvSpPr>
          <p:spPr>
            <a:xfrm>
              <a:off x="688654" y="12699"/>
              <a:ext cx="1144" cy="185420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78" name="Group 178"/>
          <p:cNvGrpSpPr/>
          <p:nvPr/>
        </p:nvGrpSpPr>
        <p:grpSpPr>
          <a:xfrm>
            <a:off x="7344530" y="4241800"/>
            <a:ext cx="2675771" cy="7467600"/>
            <a:chOff x="0" y="0"/>
            <a:chExt cx="2675769" cy="7467600"/>
          </a:xfrm>
        </p:grpSpPr>
        <p:pic>
          <p:nvPicPr>
            <p:cNvPr id="170" name="fish1.png"/>
            <p:cNvPicPr>
              <a:picLocks noChangeAspect="1"/>
            </p:cNvPicPr>
            <p:nvPr/>
          </p:nvPicPr>
          <p:blipFill>
            <a:blip r:embed="rId3"/>
            <a:stretch>
              <a:fillRect/>
            </a:stretch>
          </p:blipFill>
          <p:spPr>
            <a:xfrm>
              <a:off x="770769" y="0"/>
              <a:ext cx="1905001" cy="1905000"/>
            </a:xfrm>
            <a:prstGeom prst="rect">
              <a:avLst/>
            </a:prstGeom>
            <a:ln w="12700" cap="flat">
              <a:noFill/>
              <a:miter lim="400000"/>
            </a:ln>
            <a:effectLst/>
          </p:spPr>
        </p:pic>
        <p:pic>
          <p:nvPicPr>
            <p:cNvPr id="171" name="fish4.png"/>
            <p:cNvPicPr>
              <a:picLocks noChangeAspect="1"/>
            </p:cNvPicPr>
            <p:nvPr/>
          </p:nvPicPr>
          <p:blipFill>
            <a:blip r:embed="rId4"/>
            <a:stretch>
              <a:fillRect/>
            </a:stretch>
          </p:blipFill>
          <p:spPr>
            <a:xfrm>
              <a:off x="770769" y="5562600"/>
              <a:ext cx="1905001" cy="1905000"/>
            </a:xfrm>
            <a:prstGeom prst="rect">
              <a:avLst/>
            </a:prstGeom>
            <a:ln w="12700" cap="flat">
              <a:noFill/>
              <a:miter lim="400000"/>
            </a:ln>
            <a:effectLst/>
          </p:spPr>
        </p:pic>
        <p:pic>
          <p:nvPicPr>
            <p:cNvPr id="172" name="fish3.png"/>
            <p:cNvPicPr>
              <a:picLocks noChangeAspect="1"/>
            </p:cNvPicPr>
            <p:nvPr/>
          </p:nvPicPr>
          <p:blipFill>
            <a:blip r:embed="rId5"/>
            <a:stretch>
              <a:fillRect/>
            </a:stretch>
          </p:blipFill>
          <p:spPr>
            <a:xfrm>
              <a:off x="770769" y="3708400"/>
              <a:ext cx="1905001" cy="1905000"/>
            </a:xfrm>
            <a:prstGeom prst="rect">
              <a:avLst/>
            </a:prstGeom>
            <a:ln w="12700" cap="flat">
              <a:noFill/>
              <a:miter lim="400000"/>
            </a:ln>
            <a:effectLst/>
          </p:spPr>
        </p:pic>
        <p:pic>
          <p:nvPicPr>
            <p:cNvPr id="173" name="fish2.png"/>
            <p:cNvPicPr>
              <a:picLocks noChangeAspect="1"/>
            </p:cNvPicPr>
            <p:nvPr/>
          </p:nvPicPr>
          <p:blipFill>
            <a:blip r:embed="rId6"/>
            <a:stretch>
              <a:fillRect/>
            </a:stretch>
          </p:blipFill>
          <p:spPr>
            <a:xfrm>
              <a:off x="770769" y="1854200"/>
              <a:ext cx="1905001" cy="1905000"/>
            </a:xfrm>
            <a:prstGeom prst="rect">
              <a:avLst/>
            </a:prstGeom>
            <a:ln w="12700" cap="flat">
              <a:noFill/>
              <a:miter lim="400000"/>
            </a:ln>
            <a:effectLst/>
          </p:spPr>
        </p:pic>
        <p:sp>
          <p:nvSpPr>
            <p:cNvPr id="174" name="Shape 174"/>
            <p:cNvSpPr txBox="1"/>
            <p:nvPr/>
          </p:nvSpPr>
          <p:spPr>
            <a:xfrm>
              <a:off x="29159" y="579051"/>
              <a:ext cx="470980"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A</a:t>
              </a:r>
            </a:p>
          </p:txBody>
        </p:sp>
        <p:sp>
          <p:nvSpPr>
            <p:cNvPr id="175" name="Shape 175"/>
            <p:cNvSpPr txBox="1"/>
            <p:nvPr/>
          </p:nvSpPr>
          <p:spPr>
            <a:xfrm>
              <a:off x="19265" y="2458651"/>
              <a:ext cx="480874"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B</a:t>
              </a:r>
            </a:p>
          </p:txBody>
        </p:sp>
        <p:sp>
          <p:nvSpPr>
            <p:cNvPr id="176" name="Shape 176"/>
            <p:cNvSpPr txBox="1"/>
            <p:nvPr/>
          </p:nvSpPr>
          <p:spPr>
            <a:xfrm>
              <a:off x="0" y="4274751"/>
              <a:ext cx="500139"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C</a:t>
              </a:r>
            </a:p>
          </p:txBody>
        </p:sp>
        <p:sp>
          <p:nvSpPr>
            <p:cNvPr id="177" name="Shape 177"/>
            <p:cNvSpPr txBox="1"/>
            <p:nvPr/>
          </p:nvSpPr>
          <p:spPr>
            <a:xfrm>
              <a:off x="0" y="6179751"/>
              <a:ext cx="500139"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D</a:t>
              </a:r>
            </a:p>
          </p:txBody>
        </p:sp>
      </p:grpSp>
      <p:graphicFrame>
        <p:nvGraphicFramePr>
          <p:cNvPr id="179" name="Table 179"/>
          <p:cNvGraphicFramePr/>
          <p:nvPr/>
        </p:nvGraphicFramePr>
        <p:xfrm>
          <a:off x="1651000" y="4152900"/>
          <a:ext cx="21005800" cy="9296400"/>
        </p:xfrm>
        <a:graphic>
          <a:graphicData uri="http://schemas.openxmlformats.org/drawingml/2006/table">
            <a:tbl>
              <a:tblPr firstRow="1" bandRow="1">
                <a:tableStyleId>{4C3C2611-4C71-4FC5-86AE-919BDF0F9419}</a:tableStyleId>
              </a:tblPr>
              <a:tblGrid>
                <a:gridCol w="15494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tblGrid>
              <a:tr h="533400">
                <a:tc>
                  <a:txBody>
                    <a:bodyPr/>
                    <a:lstStyle/>
                    <a:p>
                      <a:pPr defTabSz="914400">
                        <a:defRPr sz="1800" b="0">
                          <a:solidFill>
                            <a:srgbClr val="000000"/>
                          </a:solidFill>
                        </a:defRPr>
                      </a:pPr>
                      <a:r>
                        <a:rPr sz="2600" b="1">
                          <a:solidFill>
                            <a:srgbClr val="FFFFFF"/>
                          </a:solidFill>
                          <a:sym typeface="Helvetica Neue"/>
                        </a:rPr>
                        <a:t>Time</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Attacker</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Victim</a:t>
                      </a:r>
                    </a:p>
                  </a:txBody>
                  <a:tcPr marL="50800" marR="50800" marT="50800" marB="50800" anchor="ctr" horzOverflow="overflow"/>
                </a:tc>
                <a:extLst>
                  <a:ext uri="{0D108BD9-81ED-4DB2-BD59-A6C34878D82A}">
                    <a16:rowId xmlns:a16="http://schemas.microsoft.com/office/drawing/2014/main" val="10000"/>
                  </a:ext>
                </a:extLst>
              </a:tr>
              <a:tr h="533400">
                <a:tc>
                  <a:txBody>
                    <a:bodyPr/>
                    <a:lstStyle/>
                    <a:p>
                      <a:pPr defTabSz="914400">
                        <a:defRPr sz="1800"/>
                      </a:pPr>
                      <a:r>
                        <a:rPr sz="2600">
                          <a:sym typeface="Helvetica Neue"/>
                        </a:rPr>
                        <a:t>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1"/>
                  </a:ext>
                </a:extLst>
              </a:tr>
              <a:tr h="533400">
                <a:tc>
                  <a:txBody>
                    <a:bodyPr/>
                    <a:lstStyle/>
                    <a:p>
                      <a:pPr defTabSz="914400">
                        <a:defRPr sz="1800"/>
                      </a:pPr>
                      <a:r>
                        <a:rPr sz="2600">
                          <a:sym typeface="Helvetica Neue"/>
                        </a:rPr>
                        <a:t>100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2"/>
                  </a:ext>
                </a:extLst>
              </a:tr>
              <a:tr h="533400">
                <a:tc>
                  <a:txBody>
                    <a:bodyPr/>
                    <a:lstStyle/>
                    <a:p>
                      <a:pPr defTabSz="914400">
                        <a:defRPr sz="1800"/>
                      </a:pPr>
                      <a:r>
                        <a:rPr sz="2600">
                          <a:sym typeface="Helvetica Neue"/>
                        </a:rPr>
                        <a:t>200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3"/>
                  </a:ext>
                </a:extLst>
              </a:tr>
              <a:tr h="533400">
                <a:tc>
                  <a:txBody>
                    <a:bodyPr/>
                    <a:lstStyle/>
                    <a:p>
                      <a:pPr defTabSz="914400">
                        <a:defRPr sz="1800"/>
                      </a:pPr>
                      <a:r>
                        <a:rPr sz="2600">
                          <a:sym typeface="Helvetica Neue"/>
                        </a:rPr>
                        <a:t>300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4"/>
                  </a:ext>
                </a:extLst>
              </a:tr>
              <a:tr h="533400">
                <a:tc>
                  <a:txBody>
                    <a:bodyPr/>
                    <a:lstStyle/>
                    <a:p>
                      <a:pPr defTabSz="914400">
                        <a:defRPr sz="1800"/>
                      </a:pPr>
                      <a:r>
                        <a:rPr sz="2600">
                          <a:sym typeface="Helvetica Neue"/>
                        </a:rPr>
                        <a:t>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5"/>
                  </a:ext>
                </a:extLst>
              </a:tr>
              <a:tr h="533400">
                <a:tc>
                  <a:txBody>
                    <a:bodyPr/>
                    <a:lstStyle/>
                    <a:p>
                      <a:pPr defTabSz="914400">
                        <a:defRPr sz="1800"/>
                      </a:pPr>
                      <a:r>
                        <a:rPr sz="2600">
                          <a:sym typeface="Helvetica Neue"/>
                        </a:rPr>
                        <a:t>650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6"/>
                  </a:ext>
                </a:extLst>
              </a:tr>
              <a:tr h="533400">
                <a:tc>
                  <a:txBody>
                    <a:bodyPr/>
                    <a:lstStyle/>
                    <a:p>
                      <a:pPr defTabSz="914400">
                        <a:defRPr sz="1800"/>
                      </a:pPr>
                      <a:r>
                        <a:rPr sz="2600">
                          <a:sym typeface="Helvetica Neue"/>
                        </a:rPr>
                        <a:t>710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7"/>
                  </a:ext>
                </a:extLst>
              </a:tr>
              <a:tr h="533400">
                <a:tc>
                  <a:txBody>
                    <a:bodyPr/>
                    <a:lstStyle/>
                    <a:p>
                      <a:pPr defTabSz="914400">
                        <a:defRPr sz="1800"/>
                      </a:pPr>
                      <a:r>
                        <a:rPr sz="2600">
                          <a:sym typeface="Helvetica Neue"/>
                        </a:rPr>
                        <a:t>770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8"/>
                  </a:ext>
                </a:extLst>
              </a:tr>
              <a:tr h="533400">
                <a:tc>
                  <a:txBody>
                    <a:bodyPr/>
                    <a:lstStyle/>
                    <a:p>
                      <a:pPr defTabSz="914400">
                        <a:defRPr sz="1800"/>
                      </a:pPr>
                      <a:r>
                        <a:rPr sz="2600">
                          <a:sym typeface="Helvetica Neue"/>
                        </a:rPr>
                        <a:t>970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9"/>
                  </a:ext>
                </a:extLst>
              </a:tr>
              <a:tr h="533400">
                <a:tc>
                  <a:txBody>
                    <a:bodyPr/>
                    <a:lstStyle/>
                    <a:p>
                      <a:pPr defTabSz="914400">
                        <a:defRPr sz="1800"/>
                      </a:pPr>
                      <a:r>
                        <a:rPr sz="2600">
                          <a:sym typeface="Helvetica Neue"/>
                        </a:rPr>
                        <a:t>1060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0"/>
                  </a:ext>
                </a:extLst>
              </a:tr>
              <a:tr h="533400">
                <a:tc>
                  <a:txBody>
                    <a:bodyPr/>
                    <a:lstStyle/>
                    <a:p>
                      <a:pPr defTabSz="914400">
                        <a:defRPr sz="1800"/>
                      </a:pPr>
                      <a:r>
                        <a:rPr sz="2600">
                          <a:sym typeface="Helvetica Neue"/>
                        </a:rPr>
                        <a:t>1250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1"/>
                  </a:ext>
                </a:extLst>
              </a:tr>
              <a:tr h="533400">
                <a:tc>
                  <a:txBody>
                    <a:bodyPr/>
                    <a:lstStyle/>
                    <a:p>
                      <a:pPr defTabSz="914400">
                        <a:defRPr sz="1800"/>
                      </a:pPr>
                      <a:r>
                        <a:rPr sz="2600">
                          <a:sym typeface="Helvetica Neue"/>
                        </a:rPr>
                        <a:t>1350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2"/>
                  </a:ext>
                </a:extLst>
              </a:tr>
              <a:tr h="533400">
                <a:tc>
                  <a:txBody>
                    <a:bodyPr/>
                    <a:lstStyle/>
                    <a:p>
                      <a:pPr defTabSz="914400">
                        <a:defRPr sz="1800"/>
                      </a:pPr>
                      <a:r>
                        <a:rPr sz="2600">
                          <a:sym typeface="Helvetica Neue"/>
                        </a:rPr>
                        <a:t>1450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3"/>
                  </a:ext>
                </a:extLst>
              </a:tr>
              <a:tr h="533400">
                <a:tc>
                  <a:txBody>
                    <a:bodyPr/>
                    <a:lstStyle/>
                    <a:p>
                      <a:pPr defTabSz="914400">
                        <a:defRPr sz="1800"/>
                      </a:pPr>
                      <a:r>
                        <a:rPr sz="2600">
                          <a:sym typeface="Helvetica Neue"/>
                        </a:rPr>
                        <a:t>1550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4"/>
                  </a:ext>
                </a:extLst>
              </a:tr>
            </a:tbl>
          </a:graphicData>
        </a:graphic>
      </p:graphicFrame>
      <p:sp>
        <p:nvSpPr>
          <p:cNvPr id="180" name="Shape 180"/>
          <p:cNvSpPr/>
          <p:nvPr/>
        </p:nvSpPr>
        <p:spPr>
          <a:xfrm>
            <a:off x="1346200" y="4686300"/>
            <a:ext cx="5257800" cy="1600200"/>
          </a:xfrm>
          <a:prstGeom prst="rect">
            <a:avLst/>
          </a:prstGeom>
          <a:solidFill>
            <a:schemeClr val="accent4">
              <a:hueOff val="-461056"/>
              <a:satOff val="4338"/>
              <a:lumOff val="-10225"/>
              <a:alpha val="50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txBox="1">
            <a:spLocks noGrp="1"/>
          </p:cNvSpPr>
          <p:nvPr>
            <p:ph type="title"/>
          </p:nvPr>
        </p:nvSpPr>
        <p:spPr>
          <a:prstGeom prst="rect">
            <a:avLst/>
          </a:prstGeom>
        </p:spPr>
        <p:txBody>
          <a:bodyPr/>
          <a:lstStyle>
            <a:lvl1pPr>
              <a:defRPr sz="10000"/>
            </a:lvl1pPr>
          </a:lstStyle>
          <a:p>
            <a:r>
              <a:t>Visualizing Interactions</a:t>
            </a:r>
          </a:p>
        </p:txBody>
      </p:sp>
      <p:grpSp>
        <p:nvGrpSpPr>
          <p:cNvPr id="189" name="Group 189"/>
          <p:cNvGrpSpPr/>
          <p:nvPr/>
        </p:nvGrpSpPr>
        <p:grpSpPr>
          <a:xfrm>
            <a:off x="10718799" y="5194300"/>
            <a:ext cx="11226802" cy="5562600"/>
            <a:chOff x="0" y="0"/>
            <a:chExt cx="11226800" cy="5562600"/>
          </a:xfrm>
        </p:grpSpPr>
        <p:sp>
          <p:nvSpPr>
            <p:cNvPr id="185" name="Shape 185"/>
            <p:cNvSpPr/>
            <p:nvPr/>
          </p:nvSpPr>
          <p:spPr>
            <a:xfrm>
              <a:off x="6318" y="0"/>
              <a:ext cx="11220483"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6" name="Shape 186"/>
            <p:cNvSpPr/>
            <p:nvPr/>
          </p:nvSpPr>
          <p:spPr>
            <a:xfrm>
              <a:off x="0" y="18542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7" name="Shape 187"/>
            <p:cNvSpPr/>
            <p:nvPr/>
          </p:nvSpPr>
          <p:spPr>
            <a:xfrm>
              <a:off x="0" y="37084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8" name="Shape 188"/>
            <p:cNvSpPr/>
            <p:nvPr/>
          </p:nvSpPr>
          <p:spPr>
            <a:xfrm>
              <a:off x="0" y="5562600"/>
              <a:ext cx="11226800" cy="0"/>
            </a:xfrm>
            <a:prstGeom prst="line">
              <a:avLst/>
            </a:prstGeom>
            <a:noFill/>
            <a:ln w="381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90" name="Shape 190"/>
          <p:cNvSpPr/>
          <p:nvPr/>
        </p:nvSpPr>
        <p:spPr>
          <a:xfrm flipV="1">
            <a:off x="15772828" y="7048499"/>
            <a:ext cx="2771" cy="1841502"/>
          </a:xfrm>
          <a:prstGeom prst="line">
            <a:avLst/>
          </a:prstGeom>
          <a:ln w="63500">
            <a:solidFill>
              <a:srgbClr val="6CE06C"/>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94" name="Group 194"/>
          <p:cNvGrpSpPr/>
          <p:nvPr/>
        </p:nvGrpSpPr>
        <p:grpSpPr>
          <a:xfrm>
            <a:off x="11248773" y="5181599"/>
            <a:ext cx="689799" cy="1866901"/>
            <a:chOff x="0" y="0"/>
            <a:chExt cx="689797" cy="1866900"/>
          </a:xfrm>
        </p:grpSpPr>
        <p:sp>
          <p:nvSpPr>
            <p:cNvPr id="191" name="Shape 191"/>
            <p:cNvSpPr/>
            <p:nvPr/>
          </p:nvSpPr>
          <p:spPr>
            <a:xfrm>
              <a:off x="0" y="-1"/>
              <a:ext cx="1144" cy="185420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2" name="Shape 192"/>
            <p:cNvSpPr/>
            <p:nvPr/>
          </p:nvSpPr>
          <p:spPr>
            <a:xfrm>
              <a:off x="344327" y="-1"/>
              <a:ext cx="1144" cy="185420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3" name="Shape 193"/>
            <p:cNvSpPr/>
            <p:nvPr/>
          </p:nvSpPr>
          <p:spPr>
            <a:xfrm>
              <a:off x="688654" y="12699"/>
              <a:ext cx="1144" cy="185420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97" name="Group 197"/>
          <p:cNvGrpSpPr/>
          <p:nvPr/>
        </p:nvGrpSpPr>
        <p:grpSpPr>
          <a:xfrm>
            <a:off x="12585128" y="8902699"/>
            <a:ext cx="331344" cy="1854201"/>
            <a:chOff x="0" y="0"/>
            <a:chExt cx="331343" cy="1854200"/>
          </a:xfrm>
        </p:grpSpPr>
        <p:sp>
          <p:nvSpPr>
            <p:cNvPr id="195" name="Shape 195"/>
            <p:cNvSpPr/>
            <p:nvPr/>
          </p:nvSpPr>
          <p:spPr>
            <a:xfrm>
              <a:off x="0" y="-1"/>
              <a:ext cx="1144" cy="1854201"/>
            </a:xfrm>
            <a:prstGeom prst="line">
              <a:avLst/>
            </a:prstGeom>
            <a:noFill/>
            <a:ln w="635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6" name="Shape 196"/>
            <p:cNvSpPr/>
            <p:nvPr/>
          </p:nvSpPr>
          <p:spPr>
            <a:xfrm>
              <a:off x="330200" y="-1"/>
              <a:ext cx="1144" cy="1854201"/>
            </a:xfrm>
            <a:prstGeom prst="line">
              <a:avLst/>
            </a:prstGeom>
            <a:noFill/>
            <a:ln w="63500" cap="flat">
              <a:solidFill>
                <a:srgbClr val="6CE06C"/>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00" name="Group 200"/>
          <p:cNvGrpSpPr/>
          <p:nvPr/>
        </p:nvGrpSpPr>
        <p:grpSpPr>
          <a:xfrm>
            <a:off x="14109128" y="7073899"/>
            <a:ext cx="331344" cy="1854201"/>
            <a:chOff x="0" y="0"/>
            <a:chExt cx="331343" cy="1854200"/>
          </a:xfrm>
        </p:grpSpPr>
        <p:sp>
          <p:nvSpPr>
            <p:cNvPr id="198" name="Shape 198"/>
            <p:cNvSpPr/>
            <p:nvPr/>
          </p:nvSpPr>
          <p:spPr>
            <a:xfrm>
              <a:off x="0" y="-1"/>
              <a:ext cx="1144" cy="1854201"/>
            </a:xfrm>
            <a:prstGeom prst="line">
              <a:avLst/>
            </a:prstGeom>
            <a:noFill/>
            <a:ln w="635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9" name="Shape 199"/>
            <p:cNvSpPr/>
            <p:nvPr/>
          </p:nvSpPr>
          <p:spPr>
            <a:xfrm>
              <a:off x="330200" y="-1"/>
              <a:ext cx="1144" cy="1854201"/>
            </a:xfrm>
            <a:prstGeom prst="line">
              <a:avLst/>
            </a:prstGeom>
            <a:noFill/>
            <a:ln w="635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03" name="Group 203"/>
          <p:cNvGrpSpPr/>
          <p:nvPr/>
        </p:nvGrpSpPr>
        <p:grpSpPr>
          <a:xfrm>
            <a:off x="17030128" y="7048499"/>
            <a:ext cx="331344" cy="1854201"/>
            <a:chOff x="0" y="0"/>
            <a:chExt cx="331343" cy="1854200"/>
          </a:xfrm>
        </p:grpSpPr>
        <p:sp>
          <p:nvSpPr>
            <p:cNvPr id="201" name="Shape 201"/>
            <p:cNvSpPr/>
            <p:nvPr/>
          </p:nvSpPr>
          <p:spPr>
            <a:xfrm>
              <a:off x="0" y="-1"/>
              <a:ext cx="1144" cy="1854201"/>
            </a:xfrm>
            <a:prstGeom prst="line">
              <a:avLst/>
            </a:prstGeom>
            <a:noFill/>
            <a:ln w="635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2" name="Shape 202"/>
            <p:cNvSpPr/>
            <p:nvPr/>
          </p:nvSpPr>
          <p:spPr>
            <a:xfrm>
              <a:off x="330200" y="-1"/>
              <a:ext cx="1144" cy="1854201"/>
            </a:xfrm>
            <a:prstGeom prst="line">
              <a:avLst/>
            </a:prstGeom>
            <a:noFill/>
            <a:ln w="63500" cap="flat">
              <a:solidFill>
                <a:schemeClr val="accent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12" name="Group 212"/>
          <p:cNvGrpSpPr/>
          <p:nvPr/>
        </p:nvGrpSpPr>
        <p:grpSpPr>
          <a:xfrm>
            <a:off x="7344530" y="4241800"/>
            <a:ext cx="2675771" cy="7467600"/>
            <a:chOff x="0" y="0"/>
            <a:chExt cx="2675769" cy="7467600"/>
          </a:xfrm>
        </p:grpSpPr>
        <p:pic>
          <p:nvPicPr>
            <p:cNvPr id="204" name="fish1.png"/>
            <p:cNvPicPr>
              <a:picLocks noChangeAspect="1"/>
            </p:cNvPicPr>
            <p:nvPr/>
          </p:nvPicPr>
          <p:blipFill>
            <a:blip r:embed="rId3"/>
            <a:stretch>
              <a:fillRect/>
            </a:stretch>
          </p:blipFill>
          <p:spPr>
            <a:xfrm>
              <a:off x="770769" y="0"/>
              <a:ext cx="1905001" cy="1905000"/>
            </a:xfrm>
            <a:prstGeom prst="rect">
              <a:avLst/>
            </a:prstGeom>
            <a:ln w="12700" cap="flat">
              <a:noFill/>
              <a:miter lim="400000"/>
            </a:ln>
            <a:effectLst/>
          </p:spPr>
        </p:pic>
        <p:pic>
          <p:nvPicPr>
            <p:cNvPr id="205" name="fish4.png"/>
            <p:cNvPicPr>
              <a:picLocks noChangeAspect="1"/>
            </p:cNvPicPr>
            <p:nvPr/>
          </p:nvPicPr>
          <p:blipFill>
            <a:blip r:embed="rId4"/>
            <a:stretch>
              <a:fillRect/>
            </a:stretch>
          </p:blipFill>
          <p:spPr>
            <a:xfrm>
              <a:off x="770769" y="5562600"/>
              <a:ext cx="1905001" cy="1905000"/>
            </a:xfrm>
            <a:prstGeom prst="rect">
              <a:avLst/>
            </a:prstGeom>
            <a:ln w="12700" cap="flat">
              <a:noFill/>
              <a:miter lim="400000"/>
            </a:ln>
            <a:effectLst/>
          </p:spPr>
        </p:pic>
        <p:pic>
          <p:nvPicPr>
            <p:cNvPr id="206" name="fish3.png"/>
            <p:cNvPicPr>
              <a:picLocks noChangeAspect="1"/>
            </p:cNvPicPr>
            <p:nvPr/>
          </p:nvPicPr>
          <p:blipFill>
            <a:blip r:embed="rId5"/>
            <a:stretch>
              <a:fillRect/>
            </a:stretch>
          </p:blipFill>
          <p:spPr>
            <a:xfrm>
              <a:off x="770769" y="3708400"/>
              <a:ext cx="1905001" cy="1905000"/>
            </a:xfrm>
            <a:prstGeom prst="rect">
              <a:avLst/>
            </a:prstGeom>
            <a:ln w="12700" cap="flat">
              <a:noFill/>
              <a:miter lim="400000"/>
            </a:ln>
            <a:effectLst/>
          </p:spPr>
        </p:pic>
        <p:pic>
          <p:nvPicPr>
            <p:cNvPr id="207" name="fish2.png"/>
            <p:cNvPicPr>
              <a:picLocks noChangeAspect="1"/>
            </p:cNvPicPr>
            <p:nvPr/>
          </p:nvPicPr>
          <p:blipFill>
            <a:blip r:embed="rId6"/>
            <a:stretch>
              <a:fillRect/>
            </a:stretch>
          </p:blipFill>
          <p:spPr>
            <a:xfrm>
              <a:off x="770769" y="1854200"/>
              <a:ext cx="1905001" cy="1905000"/>
            </a:xfrm>
            <a:prstGeom prst="rect">
              <a:avLst/>
            </a:prstGeom>
            <a:ln w="12700" cap="flat">
              <a:noFill/>
              <a:miter lim="400000"/>
            </a:ln>
            <a:effectLst/>
          </p:spPr>
        </p:pic>
        <p:sp>
          <p:nvSpPr>
            <p:cNvPr id="208" name="Shape 208"/>
            <p:cNvSpPr txBox="1"/>
            <p:nvPr/>
          </p:nvSpPr>
          <p:spPr>
            <a:xfrm>
              <a:off x="29159" y="579051"/>
              <a:ext cx="470980"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A</a:t>
              </a:r>
            </a:p>
          </p:txBody>
        </p:sp>
        <p:sp>
          <p:nvSpPr>
            <p:cNvPr id="209" name="Shape 209"/>
            <p:cNvSpPr txBox="1"/>
            <p:nvPr/>
          </p:nvSpPr>
          <p:spPr>
            <a:xfrm>
              <a:off x="19265" y="2458651"/>
              <a:ext cx="480874"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B</a:t>
              </a:r>
            </a:p>
          </p:txBody>
        </p:sp>
        <p:sp>
          <p:nvSpPr>
            <p:cNvPr id="210" name="Shape 210"/>
            <p:cNvSpPr txBox="1"/>
            <p:nvPr/>
          </p:nvSpPr>
          <p:spPr>
            <a:xfrm>
              <a:off x="0" y="4274751"/>
              <a:ext cx="500139"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C</a:t>
              </a:r>
            </a:p>
          </p:txBody>
        </p:sp>
        <p:sp>
          <p:nvSpPr>
            <p:cNvPr id="211" name="Shape 211"/>
            <p:cNvSpPr txBox="1"/>
            <p:nvPr/>
          </p:nvSpPr>
          <p:spPr>
            <a:xfrm>
              <a:off x="0" y="6179751"/>
              <a:ext cx="500139" cy="72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100"/>
              </a:lvl1pPr>
            </a:lstStyle>
            <a:p>
              <a:r>
                <a:t>D</a:t>
              </a:r>
            </a:p>
          </p:txBody>
        </p:sp>
      </p:grpSp>
      <p:grpSp>
        <p:nvGrpSpPr>
          <p:cNvPr id="217" name="Group 217"/>
          <p:cNvGrpSpPr/>
          <p:nvPr/>
        </p:nvGrpSpPr>
        <p:grpSpPr>
          <a:xfrm>
            <a:off x="18871093" y="5187950"/>
            <a:ext cx="1049431" cy="5568951"/>
            <a:chOff x="0" y="0"/>
            <a:chExt cx="1049430" cy="5568950"/>
          </a:xfrm>
        </p:grpSpPr>
        <p:sp>
          <p:nvSpPr>
            <p:cNvPr id="213" name="Shape 213"/>
            <p:cNvSpPr/>
            <p:nvPr/>
          </p:nvSpPr>
          <p:spPr>
            <a:xfrm flipH="1">
              <a:off x="0" y="31749"/>
              <a:ext cx="25936" cy="368300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4" name="Shape 214"/>
            <p:cNvSpPr/>
            <p:nvPr/>
          </p:nvSpPr>
          <p:spPr>
            <a:xfrm>
              <a:off x="368835" y="31750"/>
              <a:ext cx="1145" cy="3683000"/>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5" name="Shape 215"/>
            <p:cNvSpPr/>
            <p:nvPr/>
          </p:nvSpPr>
          <p:spPr>
            <a:xfrm>
              <a:off x="711735" y="44450"/>
              <a:ext cx="1145" cy="3670300"/>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6" name="Shape 216"/>
            <p:cNvSpPr/>
            <p:nvPr/>
          </p:nvSpPr>
          <p:spPr>
            <a:xfrm>
              <a:off x="1048285" y="0"/>
              <a:ext cx="1146" cy="5568951"/>
            </a:xfrm>
            <a:prstGeom prst="line">
              <a:avLst/>
            </a:prstGeom>
            <a:noFill/>
            <a:ln w="63500" cap="flat">
              <a:solidFill>
                <a:srgbClr val="DB9D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aphicFrame>
        <p:nvGraphicFramePr>
          <p:cNvPr id="218" name="Table 218"/>
          <p:cNvGraphicFramePr/>
          <p:nvPr/>
        </p:nvGraphicFramePr>
        <p:xfrm>
          <a:off x="1701800" y="4152900"/>
          <a:ext cx="21005800" cy="9296400"/>
        </p:xfrm>
        <a:graphic>
          <a:graphicData uri="http://schemas.openxmlformats.org/drawingml/2006/table">
            <a:tbl>
              <a:tblPr firstRow="1" bandRow="1">
                <a:tableStyleId>{4C3C2611-4C71-4FC5-86AE-919BDF0F9419}</a:tableStyleId>
              </a:tblPr>
              <a:tblGrid>
                <a:gridCol w="15494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tblGrid>
              <a:tr h="533400">
                <a:tc>
                  <a:txBody>
                    <a:bodyPr/>
                    <a:lstStyle/>
                    <a:p>
                      <a:pPr defTabSz="914400">
                        <a:defRPr sz="1800" b="0">
                          <a:solidFill>
                            <a:srgbClr val="000000"/>
                          </a:solidFill>
                        </a:defRPr>
                      </a:pPr>
                      <a:r>
                        <a:rPr sz="2600" b="1">
                          <a:solidFill>
                            <a:srgbClr val="FFFFFF"/>
                          </a:solidFill>
                          <a:sym typeface="Helvetica Neue"/>
                        </a:rPr>
                        <a:t>Time</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Attacker</a:t>
                      </a:r>
                    </a:p>
                  </a:txBody>
                  <a:tcPr marL="50800" marR="50800" marT="50800" marB="50800" anchor="ctr" horzOverflow="overflow"/>
                </a:tc>
                <a:tc>
                  <a:txBody>
                    <a:bodyPr/>
                    <a:lstStyle/>
                    <a:p>
                      <a:pPr defTabSz="914400">
                        <a:defRPr sz="1800" b="0">
                          <a:solidFill>
                            <a:srgbClr val="000000"/>
                          </a:solidFill>
                        </a:defRPr>
                      </a:pPr>
                      <a:r>
                        <a:rPr sz="2600" b="1">
                          <a:solidFill>
                            <a:srgbClr val="FFFFFF"/>
                          </a:solidFill>
                          <a:sym typeface="Helvetica Neue"/>
                        </a:rPr>
                        <a:t>Victim</a:t>
                      </a:r>
                    </a:p>
                  </a:txBody>
                  <a:tcPr marL="50800" marR="50800" marT="50800" marB="50800" anchor="ctr" horzOverflow="overflow"/>
                </a:tc>
                <a:extLst>
                  <a:ext uri="{0D108BD9-81ED-4DB2-BD59-A6C34878D82A}">
                    <a16:rowId xmlns:a16="http://schemas.microsoft.com/office/drawing/2014/main" val="10000"/>
                  </a:ext>
                </a:extLst>
              </a:tr>
              <a:tr h="533400">
                <a:tc>
                  <a:txBody>
                    <a:bodyPr/>
                    <a:lstStyle/>
                    <a:p>
                      <a:pPr defTabSz="914400">
                        <a:defRPr sz="1800"/>
                      </a:pPr>
                      <a:r>
                        <a:rPr sz="2600">
                          <a:sym typeface="Helvetica Neue"/>
                        </a:rPr>
                        <a:t>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1"/>
                  </a:ext>
                </a:extLst>
              </a:tr>
              <a:tr h="533400">
                <a:tc>
                  <a:txBody>
                    <a:bodyPr/>
                    <a:lstStyle/>
                    <a:p>
                      <a:pPr defTabSz="914400">
                        <a:defRPr sz="1800"/>
                      </a:pPr>
                      <a:r>
                        <a:rPr sz="2600">
                          <a:sym typeface="Helvetica Neue"/>
                        </a:rPr>
                        <a:t>100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2"/>
                  </a:ext>
                </a:extLst>
              </a:tr>
              <a:tr h="533400">
                <a:tc>
                  <a:txBody>
                    <a:bodyPr/>
                    <a:lstStyle/>
                    <a:p>
                      <a:pPr defTabSz="914400">
                        <a:defRPr sz="1800"/>
                      </a:pPr>
                      <a:r>
                        <a:rPr sz="2600">
                          <a:sym typeface="Helvetica Neue"/>
                        </a:rPr>
                        <a:t>200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3"/>
                  </a:ext>
                </a:extLst>
              </a:tr>
              <a:tr h="533400">
                <a:tc>
                  <a:txBody>
                    <a:bodyPr/>
                    <a:lstStyle/>
                    <a:p>
                      <a:pPr defTabSz="914400">
                        <a:defRPr sz="1800"/>
                      </a:pPr>
                      <a:r>
                        <a:rPr sz="2600">
                          <a:sym typeface="Helvetica Neue"/>
                        </a:rPr>
                        <a:t>300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4"/>
                  </a:ext>
                </a:extLst>
              </a:tr>
              <a:tr h="533400">
                <a:tc>
                  <a:txBody>
                    <a:bodyPr/>
                    <a:lstStyle/>
                    <a:p>
                      <a:pPr defTabSz="914400">
                        <a:defRPr sz="1800"/>
                      </a:pPr>
                      <a:r>
                        <a:rPr sz="2600">
                          <a:sym typeface="Helvetica Neue"/>
                        </a:rPr>
                        <a:t>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5"/>
                  </a:ext>
                </a:extLst>
              </a:tr>
              <a:tr h="533400">
                <a:tc>
                  <a:txBody>
                    <a:bodyPr/>
                    <a:lstStyle/>
                    <a:p>
                      <a:pPr defTabSz="914400">
                        <a:defRPr sz="1800"/>
                      </a:pPr>
                      <a:r>
                        <a:rPr sz="2600">
                          <a:sym typeface="Helvetica Neue"/>
                        </a:rPr>
                        <a:t>650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6"/>
                  </a:ext>
                </a:extLst>
              </a:tr>
              <a:tr h="533400">
                <a:tc>
                  <a:txBody>
                    <a:bodyPr/>
                    <a:lstStyle/>
                    <a:p>
                      <a:pPr defTabSz="914400">
                        <a:defRPr sz="1800"/>
                      </a:pPr>
                      <a:r>
                        <a:rPr sz="2600">
                          <a:sym typeface="Helvetica Neue"/>
                        </a:rPr>
                        <a:t>710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7"/>
                  </a:ext>
                </a:extLst>
              </a:tr>
              <a:tr h="533400">
                <a:tc>
                  <a:txBody>
                    <a:bodyPr/>
                    <a:lstStyle/>
                    <a:p>
                      <a:pPr defTabSz="914400">
                        <a:defRPr sz="1800"/>
                      </a:pPr>
                      <a:r>
                        <a:rPr sz="2600">
                          <a:sym typeface="Helvetica Neue"/>
                        </a:rPr>
                        <a:t>770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8"/>
                  </a:ext>
                </a:extLst>
              </a:tr>
              <a:tr h="533400">
                <a:tc>
                  <a:txBody>
                    <a:bodyPr/>
                    <a:lstStyle/>
                    <a:p>
                      <a:pPr defTabSz="914400">
                        <a:defRPr sz="1800"/>
                      </a:pPr>
                      <a:r>
                        <a:rPr sz="2600">
                          <a:sym typeface="Helvetica Neue"/>
                        </a:rPr>
                        <a:t>970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09"/>
                  </a:ext>
                </a:extLst>
              </a:tr>
              <a:tr h="533400">
                <a:tc>
                  <a:txBody>
                    <a:bodyPr/>
                    <a:lstStyle/>
                    <a:p>
                      <a:pPr defTabSz="914400">
                        <a:defRPr sz="1800"/>
                      </a:pPr>
                      <a:r>
                        <a:rPr sz="2600">
                          <a:sym typeface="Helvetica Neue"/>
                        </a:rPr>
                        <a:t>1060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0"/>
                  </a:ext>
                </a:extLst>
              </a:tr>
              <a:tr h="533400">
                <a:tc>
                  <a:txBody>
                    <a:bodyPr/>
                    <a:lstStyle/>
                    <a:p>
                      <a:pPr defTabSz="914400">
                        <a:defRPr sz="1800"/>
                      </a:pPr>
                      <a:r>
                        <a:rPr sz="2600">
                          <a:sym typeface="Helvetica Neue"/>
                        </a:rPr>
                        <a:t>1250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1"/>
                  </a:ext>
                </a:extLst>
              </a:tr>
              <a:tr h="533400">
                <a:tc>
                  <a:txBody>
                    <a:bodyPr/>
                    <a:lstStyle/>
                    <a:p>
                      <a:pPr defTabSz="914400">
                        <a:defRPr sz="1800"/>
                      </a:pPr>
                      <a:r>
                        <a:rPr sz="2600">
                          <a:sym typeface="Helvetica Neue"/>
                        </a:rPr>
                        <a:t>1350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2"/>
                  </a:ext>
                </a:extLst>
              </a:tr>
              <a:tr h="533400">
                <a:tc>
                  <a:txBody>
                    <a:bodyPr/>
                    <a:lstStyle/>
                    <a:p>
                      <a:pPr defTabSz="914400">
                        <a:defRPr sz="1800"/>
                      </a:pPr>
                      <a:r>
                        <a:rPr sz="2600">
                          <a:sym typeface="Helvetica Neue"/>
                        </a:rPr>
                        <a:t>1450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C</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3"/>
                  </a:ext>
                </a:extLst>
              </a:tr>
              <a:tr h="533400">
                <a:tc>
                  <a:txBody>
                    <a:bodyPr/>
                    <a:lstStyle/>
                    <a:p>
                      <a:pPr defTabSz="914400">
                        <a:defRPr sz="1800"/>
                      </a:pPr>
                      <a:r>
                        <a:rPr sz="2600">
                          <a:sym typeface="Helvetica Neue"/>
                        </a:rPr>
                        <a:t>1550</a:t>
                      </a:r>
                    </a:p>
                  </a:txBody>
                  <a:tcPr marL="50800" marR="50800" marT="50800" marB="50800" anchor="ctr" horzOverflow="overflow">
                    <a:lnR w="12700">
                      <a:solidFill>
                        <a:srgbClr val="B8B8B8"/>
                      </a:solidFill>
                      <a:miter lim="400000"/>
                    </a:lnR>
                  </a:tcPr>
                </a:tc>
                <a:tc>
                  <a:txBody>
                    <a:bodyPr/>
                    <a:lstStyle/>
                    <a:p>
                      <a:pPr defTabSz="914400">
                        <a:defRPr sz="1800"/>
                      </a:pPr>
                      <a:r>
                        <a:rPr sz="2600">
                          <a:sym typeface="Helvetica Neue"/>
                        </a:rPr>
                        <a:t>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a:pPr>
                      <a:r>
                        <a:rPr sz="2600">
                          <a:sym typeface="Helvetica Neue"/>
                        </a:rPr>
                        <a:t>D</a:t>
                      </a:r>
                    </a:p>
                  </a:txBody>
                  <a:tcPr marL="50800" marR="50800" marT="50800" marB="50800" anchor="ctr" horzOverflow="overflow">
                    <a:lnL w="12700">
                      <a:solidFill>
                        <a:srgbClr val="B8B8B8"/>
                      </a:solidFill>
                      <a:miter lim="400000"/>
                    </a:lnL>
                  </a:tcPr>
                </a:tc>
                <a:extLst>
                  <a:ext uri="{0D108BD9-81ED-4DB2-BD59-A6C34878D82A}">
                    <a16:rowId xmlns:a16="http://schemas.microsoft.com/office/drawing/2014/main" val="10014"/>
                  </a:ext>
                </a:extLst>
              </a:tr>
            </a:tbl>
          </a:graphicData>
        </a:graphic>
      </p:graphicFrame>
      <p:sp>
        <p:nvSpPr>
          <p:cNvPr id="219" name="Shape 219"/>
          <p:cNvSpPr/>
          <p:nvPr/>
        </p:nvSpPr>
        <p:spPr>
          <a:xfrm>
            <a:off x="1397000" y="6286500"/>
            <a:ext cx="5257800" cy="5867400"/>
          </a:xfrm>
          <a:prstGeom prst="rect">
            <a:avLst/>
          </a:prstGeom>
          <a:solidFill>
            <a:schemeClr val="accent4">
              <a:hueOff val="-461056"/>
              <a:satOff val="4338"/>
              <a:lumOff val="-10225"/>
              <a:alpha val="50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txBox="1">
            <a:spLocks noGrp="1"/>
          </p:cNvSpPr>
          <p:nvPr>
            <p:ph type="title"/>
          </p:nvPr>
        </p:nvSpPr>
        <p:spPr>
          <a:prstGeom prst="rect">
            <a:avLst/>
          </a:prstGeom>
        </p:spPr>
        <p:txBody>
          <a:bodyPr/>
          <a:lstStyle>
            <a:lvl1pPr>
              <a:defRPr sz="10000"/>
            </a:lvl1pPr>
          </a:lstStyle>
          <a:p>
            <a:r>
              <a:t>Visualizing Interactions</a:t>
            </a:r>
          </a:p>
        </p:txBody>
      </p:sp>
      <p:pic>
        <p:nvPicPr>
          <p:cNvPr id="224" name="mn-G14.png"/>
          <p:cNvPicPr>
            <a:picLocks noChangeAspect="1"/>
          </p:cNvPicPr>
          <p:nvPr/>
        </p:nvPicPr>
        <p:blipFill>
          <a:blip r:embed="rId3"/>
          <a:stretch>
            <a:fillRect/>
          </a:stretch>
        </p:blipFill>
        <p:spPr>
          <a:xfrm>
            <a:off x="1066800" y="4622800"/>
            <a:ext cx="22261462" cy="2247900"/>
          </a:xfrm>
          <a:prstGeom prst="rect">
            <a:avLst/>
          </a:prstGeom>
          <a:ln w="12700">
            <a:miter lim="400000"/>
          </a:ln>
        </p:spPr>
      </p:pic>
      <p:sp>
        <p:nvSpPr>
          <p:cNvPr id="225" name="Shape 225"/>
          <p:cNvSpPr txBox="1"/>
          <p:nvPr/>
        </p:nvSpPr>
        <p:spPr>
          <a:xfrm>
            <a:off x="1067498" y="3537967"/>
            <a:ext cx="7391401"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lvl1pPr>
          </a:lstStyle>
          <a:p>
            <a:r>
              <a:t>Music Notation: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txBox="1">
            <a:spLocks noGrp="1"/>
          </p:cNvSpPr>
          <p:nvPr>
            <p:ph type="title"/>
          </p:nvPr>
        </p:nvSpPr>
        <p:spPr>
          <a:prstGeom prst="rect">
            <a:avLst/>
          </a:prstGeom>
        </p:spPr>
        <p:txBody>
          <a:bodyPr/>
          <a:lstStyle>
            <a:lvl1pPr>
              <a:defRPr sz="10000"/>
            </a:lvl1pPr>
          </a:lstStyle>
          <a:p>
            <a:r>
              <a:t>Visualizing Interactions</a:t>
            </a:r>
          </a:p>
        </p:txBody>
      </p:sp>
      <p:pic>
        <p:nvPicPr>
          <p:cNvPr id="230" name="mn-G14-bundle.png"/>
          <p:cNvPicPr>
            <a:picLocks noChangeAspect="1"/>
          </p:cNvPicPr>
          <p:nvPr/>
        </p:nvPicPr>
        <p:blipFill>
          <a:blip r:embed="rId3"/>
          <a:stretch>
            <a:fillRect/>
          </a:stretch>
        </p:blipFill>
        <p:spPr>
          <a:xfrm>
            <a:off x="1066800" y="9004300"/>
            <a:ext cx="22261462" cy="2247900"/>
          </a:xfrm>
          <a:prstGeom prst="rect">
            <a:avLst/>
          </a:prstGeom>
          <a:ln w="12700">
            <a:miter lim="400000"/>
          </a:ln>
        </p:spPr>
      </p:pic>
      <p:pic>
        <p:nvPicPr>
          <p:cNvPr id="231" name="mn-G14.png"/>
          <p:cNvPicPr>
            <a:picLocks noChangeAspect="1"/>
          </p:cNvPicPr>
          <p:nvPr/>
        </p:nvPicPr>
        <p:blipFill>
          <a:blip r:embed="rId4"/>
          <a:stretch>
            <a:fillRect/>
          </a:stretch>
        </p:blipFill>
        <p:spPr>
          <a:xfrm>
            <a:off x="1066800" y="4622800"/>
            <a:ext cx="22261462" cy="2247900"/>
          </a:xfrm>
          <a:prstGeom prst="rect">
            <a:avLst/>
          </a:prstGeom>
          <a:ln w="12700">
            <a:miter lim="400000"/>
          </a:ln>
        </p:spPr>
      </p:pic>
      <p:sp>
        <p:nvSpPr>
          <p:cNvPr id="232" name="Shape 232"/>
          <p:cNvSpPr txBox="1"/>
          <p:nvPr/>
        </p:nvSpPr>
        <p:spPr>
          <a:xfrm>
            <a:off x="1067498" y="7836917"/>
            <a:ext cx="7391401"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lvl1pPr>
          </a:lstStyle>
          <a:p>
            <a:r>
              <a:t>Bundling for burst detection:</a:t>
            </a:r>
          </a:p>
        </p:txBody>
      </p:sp>
      <p:sp>
        <p:nvSpPr>
          <p:cNvPr id="233" name="Shape 233"/>
          <p:cNvSpPr txBox="1"/>
          <p:nvPr/>
        </p:nvSpPr>
        <p:spPr>
          <a:xfrm>
            <a:off x="1067498" y="3537967"/>
            <a:ext cx="7391401"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lvl1pPr>
          </a:lstStyle>
          <a:p>
            <a:r>
              <a:t>Music Notation:</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1867</Words>
  <Application>Microsoft Office PowerPoint</Application>
  <PresentationFormat>Custom</PresentationFormat>
  <Paragraphs>357</Paragraphs>
  <Slides>47</Slides>
  <Notes>46</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Helvetica Neue</vt:lpstr>
      <vt:lpstr>Helvetica Neue Light</vt:lpstr>
      <vt:lpstr>Helvetica Neue Medium</vt:lpstr>
      <vt:lpstr>White</vt:lpstr>
      <vt:lpstr>PeckVis A Visual Analytics Tool to Analyze Dominance Hierarchies in Small Groups</vt:lpstr>
      <vt:lpstr>Dominance Hierarchies</vt:lpstr>
      <vt:lpstr>Goals</vt:lpstr>
      <vt:lpstr>Visualizing Interactions</vt:lpstr>
      <vt:lpstr>Visualizing Interactions</vt:lpstr>
      <vt:lpstr>Visualizing Interactions</vt:lpstr>
      <vt:lpstr>Visualizing Interactions</vt:lpstr>
      <vt:lpstr>Visualizing Interactions</vt:lpstr>
      <vt:lpstr>Visualizing Interactions</vt:lpstr>
      <vt:lpstr>Visualizing Interactions</vt:lpstr>
      <vt:lpstr>Aggregating Interactions</vt:lpstr>
      <vt:lpstr>Aggregating Interactions</vt:lpstr>
      <vt:lpstr>Aggregating Interactions</vt:lpstr>
      <vt:lpstr>Aggregating Interactions</vt:lpstr>
      <vt:lpstr>Aggregating Interactions</vt:lpstr>
      <vt:lpstr>Aggregating Interactions</vt:lpstr>
      <vt:lpstr>Aggregating Interactions</vt:lpstr>
      <vt:lpstr>Aggregating Interactions</vt:lpstr>
      <vt:lpstr>Aggregating Interactions</vt:lpstr>
      <vt:lpstr>Aggregating Hierarchies</vt:lpstr>
      <vt:lpstr>Aggregating Hierarchies</vt:lpstr>
      <vt:lpstr>Aggregating Hierarchies</vt:lpstr>
      <vt:lpstr>Aggregating Hierarchies</vt:lpstr>
      <vt:lpstr>Aggregating Hierarchies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Debates</vt:lpstr>
      <vt:lpstr>Case Study: Debates</vt:lpstr>
      <vt:lpstr>Case Study: Debates</vt:lpstr>
      <vt:lpstr>Case Study: Debates</vt:lpstr>
      <vt:lpstr>Conclusion</vt:lpstr>
      <vt:lpstr>PeckVis</vt:lpstr>
      <vt:lpstr>Representing Dominance Networks</vt:lpstr>
      <vt:lpstr>Encoding Additional Details</vt:lpstr>
      <vt:lpstr>Encoding Instantaneous Rank</vt:lpstr>
      <vt:lpstr>Encoding New Relationships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PeckVis A Visual Analytics Tool to Analyze Dominance Hierarchies in Small Groups</dc:title>
  <cp:lastModifiedBy>VAI-Lab</cp:lastModifiedBy>
  <cp:revision>1</cp:revision>
  <dcterms:modified xsi:type="dcterms:W3CDTF">2019-10-28T20:10:50Z</dcterms:modified>
</cp:coreProperties>
</file>